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80" r:id="rId3"/>
    <p:sldId id="258" r:id="rId4"/>
    <p:sldId id="264" r:id="rId5"/>
    <p:sldId id="303" r:id="rId6"/>
    <p:sldId id="265" r:id="rId7"/>
    <p:sldId id="266" r:id="rId8"/>
    <p:sldId id="300" r:id="rId9"/>
    <p:sldId id="262" r:id="rId10"/>
    <p:sldId id="263" r:id="rId11"/>
    <p:sldId id="304" r:id="rId12"/>
    <p:sldId id="305" r:id="rId13"/>
    <p:sldId id="267" r:id="rId14"/>
    <p:sldId id="268" r:id="rId15"/>
    <p:sldId id="261" r:id="rId16"/>
    <p:sldId id="269" r:id="rId17"/>
    <p:sldId id="270" r:id="rId18"/>
    <p:sldId id="273" r:id="rId19"/>
    <p:sldId id="301" r:id="rId20"/>
    <p:sldId id="299" r:id="rId21"/>
    <p:sldId id="271" r:id="rId22"/>
    <p:sldId id="281" r:id="rId23"/>
    <p:sldId id="282" r:id="rId24"/>
    <p:sldId id="292" r:id="rId25"/>
    <p:sldId id="283" r:id="rId26"/>
    <p:sldId id="284" r:id="rId27"/>
    <p:sldId id="285" r:id="rId28"/>
    <p:sldId id="291" r:id="rId29"/>
    <p:sldId id="290" r:id="rId30"/>
    <p:sldId id="288" r:id="rId31"/>
    <p:sldId id="286" r:id="rId32"/>
    <p:sldId id="287" r:id="rId33"/>
    <p:sldId id="289" r:id="rId34"/>
    <p:sldId id="293" r:id="rId35"/>
    <p:sldId id="294" r:id="rId36"/>
    <p:sldId id="298" r:id="rId37"/>
    <p:sldId id="296" r:id="rId38"/>
    <p:sldId id="295" r:id="rId39"/>
  </p:sldIdLst>
  <p:sldSz cx="9144000" cy="6858000" type="screen4x3"/>
  <p:notesSz cx="6858000" cy="9144000"/>
  <p:defaultTextStyle>
    <a:defPPr>
      <a:defRPr lang="vi-VN"/>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00FF"/>
    <a:srgbClr val="FFFFCC"/>
    <a:srgbClr val="FF0000"/>
    <a:srgbClr val="FFFFFF"/>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02" autoAdjust="0"/>
    <p:restoredTop sz="94660"/>
  </p:normalViewPr>
  <p:slideViewPr>
    <p:cSldViewPr>
      <p:cViewPr varScale="1">
        <p:scale>
          <a:sx n="83" d="100"/>
          <a:sy n="83" d="100"/>
        </p:scale>
        <p:origin x="1445"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5" Type="http://schemas.openxmlformats.org/officeDocument/2006/relationships/image" Target="../media/image12.wmf"/><Relationship Id="rId4"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5" Type="http://schemas.openxmlformats.org/officeDocument/2006/relationships/image" Target="../media/image12.wmf"/><Relationship Id="rId4"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01102F5A-4C06-4EA2-AB1B-EE7EACF0C74A}" type="slidenum">
              <a:rPr lang="vi-VN" altLang="en-US"/>
              <a:pPr>
                <a:defRPr/>
              </a:pPr>
              <a:t>‹#›</a:t>
            </a:fld>
            <a:endParaRPr lang="vi-VN" altLang="en-US"/>
          </a:p>
        </p:txBody>
      </p:sp>
    </p:spTree>
    <p:extLst>
      <p:ext uri="{BB962C8B-B14F-4D97-AF65-F5344CB8AC3E}">
        <p14:creationId xmlns:p14="http://schemas.microsoft.com/office/powerpoint/2010/main" val="1153562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7491365A-A983-48AC-83FC-FAEA4F9C79D2}" type="slidenum">
              <a:rPr lang="vi-VN" altLang="en-US"/>
              <a:pPr>
                <a:defRPr/>
              </a:pPr>
              <a:t>‹#›</a:t>
            </a:fld>
            <a:endParaRPr lang="vi-VN" altLang="en-US"/>
          </a:p>
        </p:txBody>
      </p:sp>
    </p:spTree>
    <p:extLst>
      <p:ext uri="{BB962C8B-B14F-4D97-AF65-F5344CB8AC3E}">
        <p14:creationId xmlns:p14="http://schemas.microsoft.com/office/powerpoint/2010/main" val="469788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69107763-1699-4A3A-BD3A-08CB0C93F64A}" type="slidenum">
              <a:rPr lang="vi-VN" altLang="en-US"/>
              <a:pPr>
                <a:defRPr/>
              </a:pPr>
              <a:t>‹#›</a:t>
            </a:fld>
            <a:endParaRPr lang="vi-VN" altLang="en-US"/>
          </a:p>
        </p:txBody>
      </p:sp>
    </p:spTree>
    <p:extLst>
      <p:ext uri="{BB962C8B-B14F-4D97-AF65-F5344CB8AC3E}">
        <p14:creationId xmlns:p14="http://schemas.microsoft.com/office/powerpoint/2010/main" val="2819705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vi-VN"/>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vi-VN"/>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0CF6BC6F-7428-4316-BCF7-F36FE373446D}" type="slidenum">
              <a:rPr lang="vi-VN" altLang="en-US"/>
              <a:pPr>
                <a:defRPr/>
              </a:pPr>
              <a:t>‹#›</a:t>
            </a:fld>
            <a:endParaRPr lang="vi-VN" altLang="en-US"/>
          </a:p>
        </p:txBody>
      </p:sp>
    </p:spTree>
    <p:extLst>
      <p:ext uri="{BB962C8B-B14F-4D97-AF65-F5344CB8AC3E}">
        <p14:creationId xmlns:p14="http://schemas.microsoft.com/office/powerpoint/2010/main" val="775564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a:defRPr/>
            </a:pPr>
            <a:endParaRPr lang="vi-VN"/>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vi-VN"/>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66620A16-96F5-47B3-BCD4-9DEBB3487690}" type="slidenum">
              <a:rPr lang="vi-VN" altLang="en-US"/>
              <a:pPr>
                <a:defRPr/>
              </a:pPr>
              <a:t>‹#›</a:t>
            </a:fld>
            <a:endParaRPr lang="vi-VN" altLang="en-US"/>
          </a:p>
        </p:txBody>
      </p:sp>
    </p:spTree>
    <p:extLst>
      <p:ext uri="{BB962C8B-B14F-4D97-AF65-F5344CB8AC3E}">
        <p14:creationId xmlns:p14="http://schemas.microsoft.com/office/powerpoint/2010/main" val="2131039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9675F303-2827-466C-A9A2-A8B60F609306}" type="slidenum">
              <a:rPr lang="vi-VN" altLang="en-US"/>
              <a:pPr>
                <a:defRPr/>
              </a:pPr>
              <a:t>‹#›</a:t>
            </a:fld>
            <a:endParaRPr lang="vi-VN" altLang="en-US"/>
          </a:p>
        </p:txBody>
      </p:sp>
    </p:spTree>
    <p:extLst>
      <p:ext uri="{BB962C8B-B14F-4D97-AF65-F5344CB8AC3E}">
        <p14:creationId xmlns:p14="http://schemas.microsoft.com/office/powerpoint/2010/main" val="962158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BD519DDC-23DB-4F84-B335-883CE4B3AA2B}" type="slidenum">
              <a:rPr lang="vi-VN" altLang="en-US"/>
              <a:pPr>
                <a:defRPr/>
              </a:pPr>
              <a:t>‹#›</a:t>
            </a:fld>
            <a:endParaRPr lang="vi-VN" altLang="en-US"/>
          </a:p>
        </p:txBody>
      </p:sp>
    </p:spTree>
    <p:extLst>
      <p:ext uri="{BB962C8B-B14F-4D97-AF65-F5344CB8AC3E}">
        <p14:creationId xmlns:p14="http://schemas.microsoft.com/office/powerpoint/2010/main" val="475314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vi-VN"/>
          </a:p>
        </p:txBody>
      </p:sp>
      <p:sp>
        <p:nvSpPr>
          <p:cNvPr id="7" name="Rectangle 6"/>
          <p:cNvSpPr>
            <a:spLocks noGrp="1" noChangeArrowheads="1"/>
          </p:cNvSpPr>
          <p:nvPr>
            <p:ph type="sldNum" sz="quarter" idx="12"/>
          </p:nvPr>
        </p:nvSpPr>
        <p:spPr>
          <a:ln/>
        </p:spPr>
        <p:txBody>
          <a:bodyPr/>
          <a:lstStyle>
            <a:lvl1pPr>
              <a:defRPr/>
            </a:lvl1pPr>
          </a:lstStyle>
          <a:p>
            <a:pPr>
              <a:defRPr/>
            </a:pPr>
            <a:fld id="{B61BFF22-4C46-4114-A83E-DEB711B0CAA8}" type="slidenum">
              <a:rPr lang="vi-VN" altLang="en-US"/>
              <a:pPr>
                <a:defRPr/>
              </a:pPr>
              <a:t>‹#›</a:t>
            </a:fld>
            <a:endParaRPr lang="vi-VN" altLang="en-US"/>
          </a:p>
        </p:txBody>
      </p:sp>
    </p:spTree>
    <p:extLst>
      <p:ext uri="{BB962C8B-B14F-4D97-AF65-F5344CB8AC3E}">
        <p14:creationId xmlns:p14="http://schemas.microsoft.com/office/powerpoint/2010/main" val="3847394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vi-VN"/>
          </a:p>
        </p:txBody>
      </p:sp>
      <p:sp>
        <p:nvSpPr>
          <p:cNvPr id="8" name="Rectangle 5"/>
          <p:cNvSpPr>
            <a:spLocks noGrp="1" noChangeArrowheads="1"/>
          </p:cNvSpPr>
          <p:nvPr>
            <p:ph type="ftr" sz="quarter" idx="11"/>
          </p:nvPr>
        </p:nvSpPr>
        <p:spPr>
          <a:ln/>
        </p:spPr>
        <p:txBody>
          <a:bodyPr/>
          <a:lstStyle>
            <a:lvl1pPr>
              <a:defRPr/>
            </a:lvl1pPr>
          </a:lstStyle>
          <a:p>
            <a:pPr>
              <a:defRPr/>
            </a:pPr>
            <a:endParaRPr lang="vi-VN"/>
          </a:p>
        </p:txBody>
      </p:sp>
      <p:sp>
        <p:nvSpPr>
          <p:cNvPr id="9" name="Rectangle 6"/>
          <p:cNvSpPr>
            <a:spLocks noGrp="1" noChangeArrowheads="1"/>
          </p:cNvSpPr>
          <p:nvPr>
            <p:ph type="sldNum" sz="quarter" idx="12"/>
          </p:nvPr>
        </p:nvSpPr>
        <p:spPr>
          <a:ln/>
        </p:spPr>
        <p:txBody>
          <a:bodyPr/>
          <a:lstStyle>
            <a:lvl1pPr>
              <a:defRPr/>
            </a:lvl1pPr>
          </a:lstStyle>
          <a:p>
            <a:pPr>
              <a:defRPr/>
            </a:pPr>
            <a:fld id="{3B8D352D-EF0A-44ED-8054-0DB414587533}" type="slidenum">
              <a:rPr lang="vi-VN" altLang="en-US"/>
              <a:pPr>
                <a:defRPr/>
              </a:pPr>
              <a:t>‹#›</a:t>
            </a:fld>
            <a:endParaRPr lang="vi-VN" altLang="en-US"/>
          </a:p>
        </p:txBody>
      </p:sp>
    </p:spTree>
    <p:extLst>
      <p:ext uri="{BB962C8B-B14F-4D97-AF65-F5344CB8AC3E}">
        <p14:creationId xmlns:p14="http://schemas.microsoft.com/office/powerpoint/2010/main" val="2084200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vi-VN"/>
          </a:p>
        </p:txBody>
      </p:sp>
      <p:sp>
        <p:nvSpPr>
          <p:cNvPr id="4" name="Rectangle 5"/>
          <p:cNvSpPr>
            <a:spLocks noGrp="1" noChangeArrowheads="1"/>
          </p:cNvSpPr>
          <p:nvPr>
            <p:ph type="ftr" sz="quarter" idx="11"/>
          </p:nvPr>
        </p:nvSpPr>
        <p:spPr>
          <a:ln/>
        </p:spPr>
        <p:txBody>
          <a:bodyPr/>
          <a:lstStyle>
            <a:lvl1pPr>
              <a:defRPr/>
            </a:lvl1pPr>
          </a:lstStyle>
          <a:p>
            <a:pPr>
              <a:defRPr/>
            </a:pPr>
            <a:endParaRPr lang="vi-VN"/>
          </a:p>
        </p:txBody>
      </p:sp>
      <p:sp>
        <p:nvSpPr>
          <p:cNvPr id="5" name="Rectangle 6"/>
          <p:cNvSpPr>
            <a:spLocks noGrp="1" noChangeArrowheads="1"/>
          </p:cNvSpPr>
          <p:nvPr>
            <p:ph type="sldNum" sz="quarter" idx="12"/>
          </p:nvPr>
        </p:nvSpPr>
        <p:spPr>
          <a:ln/>
        </p:spPr>
        <p:txBody>
          <a:bodyPr/>
          <a:lstStyle>
            <a:lvl1pPr>
              <a:defRPr/>
            </a:lvl1pPr>
          </a:lstStyle>
          <a:p>
            <a:pPr>
              <a:defRPr/>
            </a:pPr>
            <a:fld id="{895C73F1-644D-487A-86EF-58097C4070C9}" type="slidenum">
              <a:rPr lang="vi-VN" altLang="en-US"/>
              <a:pPr>
                <a:defRPr/>
              </a:pPr>
              <a:t>‹#›</a:t>
            </a:fld>
            <a:endParaRPr lang="vi-VN" altLang="en-US"/>
          </a:p>
        </p:txBody>
      </p:sp>
    </p:spTree>
    <p:extLst>
      <p:ext uri="{BB962C8B-B14F-4D97-AF65-F5344CB8AC3E}">
        <p14:creationId xmlns:p14="http://schemas.microsoft.com/office/powerpoint/2010/main" val="1296666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p>
        </p:txBody>
      </p:sp>
      <p:sp>
        <p:nvSpPr>
          <p:cNvPr id="3" name="Rectangle 5"/>
          <p:cNvSpPr>
            <a:spLocks noGrp="1" noChangeArrowheads="1"/>
          </p:cNvSpPr>
          <p:nvPr>
            <p:ph type="ftr" sz="quarter" idx="11"/>
          </p:nvPr>
        </p:nvSpPr>
        <p:spPr>
          <a:ln/>
        </p:spPr>
        <p:txBody>
          <a:bodyPr/>
          <a:lstStyle>
            <a:lvl1pPr>
              <a:defRPr/>
            </a:lvl1pPr>
          </a:lstStyle>
          <a:p>
            <a:pPr>
              <a:defRPr/>
            </a:pPr>
            <a:endParaRPr lang="vi-VN"/>
          </a:p>
        </p:txBody>
      </p:sp>
      <p:sp>
        <p:nvSpPr>
          <p:cNvPr id="4" name="Rectangle 6"/>
          <p:cNvSpPr>
            <a:spLocks noGrp="1" noChangeArrowheads="1"/>
          </p:cNvSpPr>
          <p:nvPr>
            <p:ph type="sldNum" sz="quarter" idx="12"/>
          </p:nvPr>
        </p:nvSpPr>
        <p:spPr>
          <a:ln/>
        </p:spPr>
        <p:txBody>
          <a:bodyPr/>
          <a:lstStyle>
            <a:lvl1pPr>
              <a:defRPr/>
            </a:lvl1pPr>
          </a:lstStyle>
          <a:p>
            <a:pPr>
              <a:defRPr/>
            </a:pPr>
            <a:fld id="{15C4FB29-D9FC-4FC0-93A2-C3E809B7AFFF}" type="slidenum">
              <a:rPr lang="vi-VN" altLang="en-US"/>
              <a:pPr>
                <a:defRPr/>
              </a:pPr>
              <a:t>‹#›</a:t>
            </a:fld>
            <a:endParaRPr lang="vi-VN" altLang="en-US"/>
          </a:p>
        </p:txBody>
      </p:sp>
    </p:spTree>
    <p:extLst>
      <p:ext uri="{BB962C8B-B14F-4D97-AF65-F5344CB8AC3E}">
        <p14:creationId xmlns:p14="http://schemas.microsoft.com/office/powerpoint/2010/main" val="1655635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vi-VN"/>
          </a:p>
        </p:txBody>
      </p:sp>
      <p:sp>
        <p:nvSpPr>
          <p:cNvPr id="7" name="Rectangle 6"/>
          <p:cNvSpPr>
            <a:spLocks noGrp="1" noChangeArrowheads="1"/>
          </p:cNvSpPr>
          <p:nvPr>
            <p:ph type="sldNum" sz="quarter" idx="12"/>
          </p:nvPr>
        </p:nvSpPr>
        <p:spPr>
          <a:ln/>
        </p:spPr>
        <p:txBody>
          <a:bodyPr/>
          <a:lstStyle>
            <a:lvl1pPr>
              <a:defRPr/>
            </a:lvl1pPr>
          </a:lstStyle>
          <a:p>
            <a:pPr>
              <a:defRPr/>
            </a:pPr>
            <a:fld id="{82F0173E-80B9-4862-AF5F-1FCD373E03B0}" type="slidenum">
              <a:rPr lang="vi-VN" altLang="en-US"/>
              <a:pPr>
                <a:defRPr/>
              </a:pPr>
              <a:t>‹#›</a:t>
            </a:fld>
            <a:endParaRPr lang="vi-VN" altLang="en-US"/>
          </a:p>
        </p:txBody>
      </p:sp>
    </p:spTree>
    <p:extLst>
      <p:ext uri="{BB962C8B-B14F-4D97-AF65-F5344CB8AC3E}">
        <p14:creationId xmlns:p14="http://schemas.microsoft.com/office/powerpoint/2010/main" val="3541752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vi-VN"/>
          </a:p>
        </p:txBody>
      </p:sp>
      <p:sp>
        <p:nvSpPr>
          <p:cNvPr id="7" name="Rectangle 6"/>
          <p:cNvSpPr>
            <a:spLocks noGrp="1" noChangeArrowheads="1"/>
          </p:cNvSpPr>
          <p:nvPr>
            <p:ph type="sldNum" sz="quarter" idx="12"/>
          </p:nvPr>
        </p:nvSpPr>
        <p:spPr>
          <a:ln/>
        </p:spPr>
        <p:txBody>
          <a:bodyPr/>
          <a:lstStyle>
            <a:lvl1pPr>
              <a:defRPr/>
            </a:lvl1pPr>
          </a:lstStyle>
          <a:p>
            <a:pPr>
              <a:defRPr/>
            </a:pPr>
            <a:fld id="{03261950-C0CB-452B-ACEC-576423F33C8A}" type="slidenum">
              <a:rPr lang="vi-VN" altLang="en-US"/>
              <a:pPr>
                <a:defRPr/>
              </a:pPr>
              <a:t>‹#›</a:t>
            </a:fld>
            <a:endParaRPr lang="vi-VN" altLang="en-US"/>
          </a:p>
        </p:txBody>
      </p:sp>
    </p:spTree>
    <p:extLst>
      <p:ext uri="{BB962C8B-B14F-4D97-AF65-F5344CB8AC3E}">
        <p14:creationId xmlns:p14="http://schemas.microsoft.com/office/powerpoint/2010/main" val="3153904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en-US" smtClean="0"/>
              <a:t>Click to edit Master text styles</a:t>
            </a:r>
          </a:p>
          <a:p>
            <a:pPr lvl="1"/>
            <a:r>
              <a:rPr lang="vi-VN" altLang="en-US" smtClean="0"/>
              <a:t>Second level</a:t>
            </a:r>
          </a:p>
          <a:p>
            <a:pPr lvl="2"/>
            <a:r>
              <a:rPr lang="vi-VN" altLang="en-US" smtClean="0"/>
              <a:t>Third level</a:t>
            </a:r>
          </a:p>
          <a:p>
            <a:pPr lvl="3"/>
            <a:r>
              <a:rPr lang="vi-VN" altLang="en-US" smtClean="0"/>
              <a:t>Fourth level</a:t>
            </a:r>
          </a:p>
          <a:p>
            <a:pPr lvl="4"/>
            <a:r>
              <a:rPr lang="vi-VN"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charset="0"/>
                <a:cs typeface="Arial" charset="0"/>
              </a:defRPr>
            </a:lvl1pPr>
          </a:lstStyle>
          <a:p>
            <a:pPr>
              <a:defRPr/>
            </a:pPr>
            <a:endParaRPr lang="vi-V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vi-V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DEC91D1B-56F3-4557-844E-54C8D09950F5}" type="slidenum">
              <a:rPr lang="vi-VN" altLang="en-US"/>
              <a:pPr>
                <a:defRPr/>
              </a:pPr>
              <a:t>‹#›</a:t>
            </a:fld>
            <a:endParaRPr lang="vi-V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1.bin"/><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12.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9.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11.wmf"/><Relationship Id="rId4" Type="http://schemas.openxmlformats.org/officeDocument/2006/relationships/image" Target="../media/image8.wmf"/><Relationship Id="rId9"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12.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9.w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11.wmf"/><Relationship Id="rId4" Type="http://schemas.openxmlformats.org/officeDocument/2006/relationships/image" Target="../media/image8.wmf"/><Relationship Id="rId9" Type="http://schemas.openxmlformats.org/officeDocument/2006/relationships/oleObject" Target="../embeddings/oleObject10.bin"/></Relationships>
</file>

<file path=ppt/slides/_rels/slide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4.wmf"/><Relationship Id="rId5" Type="http://schemas.openxmlformats.org/officeDocument/2006/relationships/oleObject" Target="../embeddings/oleObject13.bin"/><Relationship Id="rId4" Type="http://schemas.openxmlformats.org/officeDocument/2006/relationships/image" Target="../media/image13.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4.bin"/><Relationship Id="rId7" Type="http://schemas.openxmlformats.org/officeDocument/2006/relationships/slide" Target="slide21.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9.wmf"/><Relationship Id="rId5" Type="http://schemas.openxmlformats.org/officeDocument/2006/relationships/oleObject" Target="../embeddings/oleObject15.bin"/><Relationship Id="rId4" Type="http://schemas.openxmlformats.org/officeDocument/2006/relationships/image" Target="../media/image28.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slide" Target="slide21.xml"/><Relationship Id="rId4" Type="http://schemas.openxmlformats.org/officeDocument/2006/relationships/image" Target="../media/image30.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0" name="AutoShape 8"/>
          <p:cNvSpPr>
            <a:spLocks noChangeArrowheads="1"/>
          </p:cNvSpPr>
          <p:nvPr/>
        </p:nvSpPr>
        <p:spPr bwMode="auto">
          <a:xfrm>
            <a:off x="2667000" y="0"/>
            <a:ext cx="5791200" cy="1828800"/>
          </a:xfrm>
          <a:prstGeom prst="cloudCallout">
            <a:avLst>
              <a:gd name="adj1" fmla="val -80866"/>
              <a:gd name="adj2" fmla="val 78301"/>
            </a:avLst>
          </a:prstGeom>
          <a:gradFill rotWithShape="1">
            <a:gsLst>
              <a:gs pos="0">
                <a:srgbClr val="CC00FF"/>
              </a:gs>
              <a:gs pos="100000">
                <a:schemeClr val="bg1"/>
              </a:gs>
            </a:gsLst>
            <a:lin ang="5400000" scaled="1"/>
          </a:gra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a:solidFill>
                  <a:srgbClr val="0000FF"/>
                </a:solidFill>
                <a:latin typeface="Arrus-Black" pitchFamily="18" charset="0"/>
              </a:rPr>
              <a:t>Đây là kiểu dữ liệu gì?</a:t>
            </a:r>
          </a:p>
        </p:txBody>
      </p:sp>
      <p:sp>
        <p:nvSpPr>
          <p:cNvPr id="28676" name="AutoShape 4">
            <a:hlinkClick r:id="" action="ppaction://noaction" highlightClick="1"/>
          </p:cNvPr>
          <p:cNvSpPr>
            <a:spLocks noChangeArrowheads="1"/>
          </p:cNvSpPr>
          <p:nvPr/>
        </p:nvSpPr>
        <p:spPr bwMode="auto">
          <a:xfrm>
            <a:off x="152400" y="2209800"/>
            <a:ext cx="1676400" cy="1066800"/>
          </a:xfrm>
          <a:prstGeom prst="actionButtonHelp">
            <a:avLst/>
          </a:prstGeom>
          <a:solidFill>
            <a:schemeClr val="accent1"/>
          </a:solidFill>
          <a:ln w="9525">
            <a:pattFill prst="horzBrick">
              <a:fgClr>
                <a:schemeClr val="tx1"/>
              </a:fgClr>
              <a:bgClr>
                <a:srgbClr val="0000FF"/>
              </a:bgClr>
            </a:patt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28678" name="Text Box 6"/>
          <p:cNvSpPr txBox="1">
            <a:spLocks noChangeArrowheads="1"/>
          </p:cNvSpPr>
          <p:nvPr/>
        </p:nvSpPr>
        <p:spPr bwMode="auto">
          <a:xfrm>
            <a:off x="2895600" y="2438400"/>
            <a:ext cx="22383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b="1"/>
              <a:t>15 + 5 = 20</a:t>
            </a:r>
          </a:p>
        </p:txBody>
      </p:sp>
      <p:sp>
        <p:nvSpPr>
          <p:cNvPr id="28679" name="Text Box 7"/>
          <p:cNvSpPr txBox="1">
            <a:spLocks noChangeArrowheads="1"/>
          </p:cNvSpPr>
          <p:nvPr/>
        </p:nvSpPr>
        <p:spPr bwMode="auto">
          <a:xfrm>
            <a:off x="2819400" y="3276600"/>
            <a:ext cx="2546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a:latin typeface="Arial Rounded MT Bold" panose="020F0704030504030204" pitchFamily="34" charset="0"/>
              </a:rPr>
              <a:t>Chao cac ban</a:t>
            </a:r>
          </a:p>
        </p:txBody>
      </p:sp>
      <p:sp>
        <p:nvSpPr>
          <p:cNvPr id="28681" name="Text Box 9"/>
          <p:cNvSpPr txBox="1">
            <a:spLocks noChangeArrowheads="1"/>
          </p:cNvSpPr>
          <p:nvPr/>
        </p:nvSpPr>
        <p:spPr bwMode="auto">
          <a:xfrm>
            <a:off x="5486400" y="2438400"/>
            <a:ext cx="53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b="1">
                <a:solidFill>
                  <a:srgbClr val="CC6600"/>
                </a:solidFill>
                <a:sym typeface="Wingdings" panose="05000000000000000000" pitchFamily="2" charset="2"/>
              </a:rPr>
              <a:t></a:t>
            </a:r>
          </a:p>
        </p:txBody>
      </p:sp>
      <p:sp>
        <p:nvSpPr>
          <p:cNvPr id="28682" name="Text Box 10"/>
          <p:cNvSpPr txBox="1">
            <a:spLocks noChangeArrowheads="1"/>
          </p:cNvSpPr>
          <p:nvPr/>
        </p:nvSpPr>
        <p:spPr bwMode="auto">
          <a:xfrm>
            <a:off x="5486400" y="3200400"/>
            <a:ext cx="53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b="1">
                <a:solidFill>
                  <a:srgbClr val="CC6600"/>
                </a:solidFill>
                <a:sym typeface="Wingdings" panose="05000000000000000000" pitchFamily="2" charset="2"/>
              </a:rPr>
              <a:t></a:t>
            </a:r>
          </a:p>
        </p:txBody>
      </p:sp>
      <p:sp>
        <p:nvSpPr>
          <p:cNvPr id="28683" name="Text Box 11"/>
          <p:cNvSpPr txBox="1">
            <a:spLocks noChangeArrowheads="1"/>
          </p:cNvSpPr>
          <p:nvPr/>
        </p:nvSpPr>
        <p:spPr bwMode="auto">
          <a:xfrm>
            <a:off x="6248400" y="2514600"/>
            <a:ext cx="2205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00" b="1">
                <a:latin typeface="AvantGarde Md BT" pitchFamily="34" charset="0"/>
              </a:rPr>
              <a:t>Dữ liệu kiểu số</a:t>
            </a:r>
          </a:p>
        </p:txBody>
      </p:sp>
      <p:sp>
        <p:nvSpPr>
          <p:cNvPr id="28684" name="Text Box 12"/>
          <p:cNvSpPr txBox="1">
            <a:spLocks noChangeArrowheads="1"/>
          </p:cNvSpPr>
          <p:nvPr/>
        </p:nvSpPr>
        <p:spPr bwMode="auto">
          <a:xfrm>
            <a:off x="6248400" y="3276600"/>
            <a:ext cx="2524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00" b="1">
                <a:latin typeface="AvantGarde Bk BT" pitchFamily="34" charset="0"/>
              </a:rPr>
              <a:t>Dữ liệu kiểu chữ</a:t>
            </a:r>
          </a:p>
        </p:txBody>
      </p:sp>
      <p:sp>
        <p:nvSpPr>
          <p:cNvPr id="28685" name="AutoShape 13"/>
          <p:cNvSpPr>
            <a:spLocks noChangeArrowheads="1"/>
          </p:cNvSpPr>
          <p:nvPr/>
        </p:nvSpPr>
        <p:spPr bwMode="auto">
          <a:xfrm>
            <a:off x="2819400" y="4648200"/>
            <a:ext cx="5638800" cy="1828800"/>
          </a:xfrm>
          <a:prstGeom prst="cloudCallout">
            <a:avLst>
              <a:gd name="adj1" fmla="val -77676"/>
              <a:gd name="adj2" fmla="val -121093"/>
            </a:avLst>
          </a:prstGeom>
          <a:gradFill rotWithShape="1">
            <a:gsLst>
              <a:gs pos="0">
                <a:schemeClr val="hlink"/>
              </a:gs>
              <a:gs pos="100000">
                <a:schemeClr val="bg1"/>
              </a:gs>
            </a:gsLst>
            <a:lin ang="5400000" scaled="1"/>
          </a:gra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a:solidFill>
                  <a:srgbClr val="660066"/>
                </a:solidFill>
                <a:latin typeface="Arrus-Black" pitchFamily="18" charset="0"/>
              </a:rPr>
              <a:t>Trong NNLT Pascal có xử lí được các kiểu dữ liệu này không?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barn(inHorizontal)">
                                      <p:cBhvr>
                                        <p:cTn id="7" dur="500"/>
                                        <p:tgtEl>
                                          <p:spTgt spid="286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8678"/>
                                        </p:tgtEl>
                                        <p:attrNameLst>
                                          <p:attrName>style.visibility</p:attrName>
                                        </p:attrNameLst>
                                      </p:cBhvr>
                                      <p:to>
                                        <p:strVal val="visible"/>
                                      </p:to>
                                    </p:set>
                                    <p:anim calcmode="lin" valueType="num">
                                      <p:cBhvr additive="base">
                                        <p:cTn id="12" dur="500" fill="hold"/>
                                        <p:tgtEl>
                                          <p:spTgt spid="28678"/>
                                        </p:tgtEl>
                                        <p:attrNameLst>
                                          <p:attrName>ppt_x</p:attrName>
                                        </p:attrNameLst>
                                      </p:cBhvr>
                                      <p:tavLst>
                                        <p:tav tm="0">
                                          <p:val>
                                            <p:strVal val="#ppt_x"/>
                                          </p:val>
                                        </p:tav>
                                        <p:tav tm="100000">
                                          <p:val>
                                            <p:strVal val="#ppt_x"/>
                                          </p:val>
                                        </p:tav>
                                      </p:tavLst>
                                    </p:anim>
                                    <p:anim calcmode="lin" valueType="num">
                                      <p:cBhvr additive="base">
                                        <p:cTn id="13" dur="500" fill="hold"/>
                                        <p:tgtEl>
                                          <p:spTgt spid="28678"/>
                                        </p:tgtEl>
                                        <p:attrNameLst>
                                          <p:attrName>ppt_y</p:attrName>
                                        </p:attrNameLst>
                                      </p:cBhvr>
                                      <p:tavLst>
                                        <p:tav tm="0">
                                          <p:val>
                                            <p:strVal val="1+#ppt_h/2"/>
                                          </p:val>
                                        </p:tav>
                                        <p:tav tm="100000">
                                          <p:val>
                                            <p:strVal val="#ppt_y"/>
                                          </p:val>
                                        </p:tav>
                                      </p:tavLst>
                                    </p:anim>
                                  </p:childTnLst>
                                </p:cTn>
                              </p:par>
                              <p:par>
                                <p:cTn id="14" presetID="20" presetClass="entr" presetSubtype="0" fill="hold" grpId="0" nodeType="withEffect">
                                  <p:stCondLst>
                                    <p:cond delay="0"/>
                                  </p:stCondLst>
                                  <p:childTnLst>
                                    <p:set>
                                      <p:cBhvr>
                                        <p:cTn id="15" dur="1" fill="hold">
                                          <p:stCondLst>
                                            <p:cond delay="0"/>
                                          </p:stCondLst>
                                        </p:cTn>
                                        <p:tgtEl>
                                          <p:spTgt spid="28679"/>
                                        </p:tgtEl>
                                        <p:attrNameLst>
                                          <p:attrName>style.visibility</p:attrName>
                                        </p:attrNameLst>
                                      </p:cBhvr>
                                      <p:to>
                                        <p:strVal val="visible"/>
                                      </p:to>
                                    </p:set>
                                    <p:animEffect transition="in" filter="wedge">
                                      <p:cBhvr>
                                        <p:cTn id="16" dur="2000"/>
                                        <p:tgtEl>
                                          <p:spTgt spid="2867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1" presetClass="entr" presetSubtype="0" fill="hold" grpId="0" nodeType="clickEffect">
                                  <p:stCondLst>
                                    <p:cond delay="0"/>
                                  </p:stCondLst>
                                  <p:iterate type="lt">
                                    <p:tmPct val="5000"/>
                                  </p:iterate>
                                  <p:childTnLst>
                                    <p:set>
                                      <p:cBhvr>
                                        <p:cTn id="20" dur="1" fill="hold">
                                          <p:stCondLst>
                                            <p:cond delay="0"/>
                                          </p:stCondLst>
                                        </p:cTn>
                                        <p:tgtEl>
                                          <p:spTgt spid="28680"/>
                                        </p:tgtEl>
                                        <p:attrNameLst>
                                          <p:attrName>style.visibility</p:attrName>
                                        </p:attrNameLst>
                                      </p:cBhvr>
                                      <p:to>
                                        <p:strVal val="visible"/>
                                      </p:to>
                                    </p:set>
                                    <p:anim calcmode="lin" valueType="num">
                                      <p:cBhvr>
                                        <p:cTn id="21" dur="1000" fill="hold"/>
                                        <p:tgtEl>
                                          <p:spTgt spid="28680"/>
                                        </p:tgtEl>
                                        <p:attrNameLst>
                                          <p:attrName>ppt_w</p:attrName>
                                        </p:attrNameLst>
                                      </p:cBhvr>
                                      <p:tavLst>
                                        <p:tav tm="0">
                                          <p:val>
                                            <p:fltVal val="0"/>
                                          </p:val>
                                        </p:tav>
                                        <p:tav tm="100000">
                                          <p:val>
                                            <p:strVal val="#ppt_w"/>
                                          </p:val>
                                        </p:tav>
                                      </p:tavLst>
                                    </p:anim>
                                    <p:anim calcmode="lin" valueType="num">
                                      <p:cBhvr>
                                        <p:cTn id="22" dur="1000" fill="hold"/>
                                        <p:tgtEl>
                                          <p:spTgt spid="28680"/>
                                        </p:tgtEl>
                                        <p:attrNameLst>
                                          <p:attrName>ppt_h</p:attrName>
                                        </p:attrNameLst>
                                      </p:cBhvr>
                                      <p:tavLst>
                                        <p:tav tm="0">
                                          <p:val>
                                            <p:fltVal val="0"/>
                                          </p:val>
                                        </p:tav>
                                        <p:tav tm="100000">
                                          <p:val>
                                            <p:strVal val="#ppt_h"/>
                                          </p:val>
                                        </p:tav>
                                      </p:tavLst>
                                    </p:anim>
                                    <p:anim calcmode="lin" valueType="num">
                                      <p:cBhvr>
                                        <p:cTn id="23" dur="1000" fill="hold"/>
                                        <p:tgtEl>
                                          <p:spTgt spid="28680"/>
                                        </p:tgtEl>
                                        <p:attrNameLst>
                                          <p:attrName>style.rotation</p:attrName>
                                        </p:attrNameLst>
                                      </p:cBhvr>
                                      <p:tavLst>
                                        <p:tav tm="0">
                                          <p:val>
                                            <p:fltVal val="90"/>
                                          </p:val>
                                        </p:tav>
                                        <p:tav tm="100000">
                                          <p:val>
                                            <p:fltVal val="0"/>
                                          </p:val>
                                        </p:tav>
                                      </p:tavLst>
                                    </p:anim>
                                    <p:animEffect transition="in" filter="fade">
                                      <p:cBhvr>
                                        <p:cTn id="24" dur="1000"/>
                                        <p:tgtEl>
                                          <p:spTgt spid="2868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28681"/>
                                        </p:tgtEl>
                                        <p:attrNameLst>
                                          <p:attrName>style.visibility</p:attrName>
                                        </p:attrNameLst>
                                      </p:cBhvr>
                                      <p:to>
                                        <p:strVal val="visible"/>
                                      </p:to>
                                    </p:set>
                                    <p:anim calcmode="lin" valueType="num">
                                      <p:cBhvr>
                                        <p:cTn id="29" dur="1000" fill="hold"/>
                                        <p:tgtEl>
                                          <p:spTgt spid="28681"/>
                                        </p:tgtEl>
                                        <p:attrNameLst>
                                          <p:attrName>ppt_x</p:attrName>
                                        </p:attrNameLst>
                                      </p:cBhvr>
                                      <p:tavLst>
                                        <p:tav tm="0">
                                          <p:val>
                                            <p:strVal val="#ppt_x-.2"/>
                                          </p:val>
                                        </p:tav>
                                        <p:tav tm="100000">
                                          <p:val>
                                            <p:strVal val="#ppt_x"/>
                                          </p:val>
                                        </p:tav>
                                      </p:tavLst>
                                    </p:anim>
                                    <p:anim calcmode="lin" valueType="num">
                                      <p:cBhvr>
                                        <p:cTn id="30" dur="1000" fill="hold"/>
                                        <p:tgtEl>
                                          <p:spTgt spid="28681"/>
                                        </p:tgtEl>
                                        <p:attrNameLst>
                                          <p:attrName>ppt_y</p:attrName>
                                        </p:attrNameLst>
                                      </p:cBhvr>
                                      <p:tavLst>
                                        <p:tav tm="0">
                                          <p:val>
                                            <p:strVal val="#ppt_y"/>
                                          </p:val>
                                        </p:tav>
                                        <p:tav tm="100000">
                                          <p:val>
                                            <p:strVal val="#ppt_y"/>
                                          </p:val>
                                        </p:tav>
                                      </p:tavLst>
                                    </p:anim>
                                    <p:animEffect transition="in" filter="wipe(right)" prLst="gradientSize: 0.1">
                                      <p:cBhvr>
                                        <p:cTn id="31" dur="1000"/>
                                        <p:tgtEl>
                                          <p:spTgt spid="2868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0" presetClass="entr" presetSubtype="0" fill="hold" grpId="0" nodeType="clickEffect">
                                  <p:stCondLst>
                                    <p:cond delay="0"/>
                                  </p:stCondLst>
                                  <p:childTnLst>
                                    <p:set>
                                      <p:cBhvr>
                                        <p:cTn id="35" dur="1" fill="hold">
                                          <p:stCondLst>
                                            <p:cond delay="0"/>
                                          </p:stCondLst>
                                        </p:cTn>
                                        <p:tgtEl>
                                          <p:spTgt spid="28683"/>
                                        </p:tgtEl>
                                        <p:attrNameLst>
                                          <p:attrName>style.visibility</p:attrName>
                                        </p:attrNameLst>
                                      </p:cBhvr>
                                      <p:to>
                                        <p:strVal val="visible"/>
                                      </p:to>
                                    </p:set>
                                    <p:animEffect transition="in" filter="wedge">
                                      <p:cBhvr>
                                        <p:cTn id="36" dur="2000"/>
                                        <p:tgtEl>
                                          <p:spTgt spid="2868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9" presetClass="entr" presetSubtype="0" fill="hold" grpId="0" nodeType="clickEffect">
                                  <p:stCondLst>
                                    <p:cond delay="0"/>
                                  </p:stCondLst>
                                  <p:childTnLst>
                                    <p:set>
                                      <p:cBhvr>
                                        <p:cTn id="40" dur="1" fill="hold">
                                          <p:stCondLst>
                                            <p:cond delay="0"/>
                                          </p:stCondLst>
                                        </p:cTn>
                                        <p:tgtEl>
                                          <p:spTgt spid="28682"/>
                                        </p:tgtEl>
                                        <p:attrNameLst>
                                          <p:attrName>style.visibility</p:attrName>
                                        </p:attrNameLst>
                                      </p:cBhvr>
                                      <p:to>
                                        <p:strVal val="visible"/>
                                      </p:to>
                                    </p:set>
                                    <p:anim calcmode="lin" valueType="num">
                                      <p:cBhvr>
                                        <p:cTn id="41" dur="1000" fill="hold"/>
                                        <p:tgtEl>
                                          <p:spTgt spid="28682"/>
                                        </p:tgtEl>
                                        <p:attrNameLst>
                                          <p:attrName>ppt_x</p:attrName>
                                        </p:attrNameLst>
                                      </p:cBhvr>
                                      <p:tavLst>
                                        <p:tav tm="0">
                                          <p:val>
                                            <p:strVal val="#ppt_x-.2"/>
                                          </p:val>
                                        </p:tav>
                                        <p:tav tm="100000">
                                          <p:val>
                                            <p:strVal val="#ppt_x"/>
                                          </p:val>
                                        </p:tav>
                                      </p:tavLst>
                                    </p:anim>
                                    <p:anim calcmode="lin" valueType="num">
                                      <p:cBhvr>
                                        <p:cTn id="42" dur="1000" fill="hold"/>
                                        <p:tgtEl>
                                          <p:spTgt spid="28682"/>
                                        </p:tgtEl>
                                        <p:attrNameLst>
                                          <p:attrName>ppt_y</p:attrName>
                                        </p:attrNameLst>
                                      </p:cBhvr>
                                      <p:tavLst>
                                        <p:tav tm="0">
                                          <p:val>
                                            <p:strVal val="#ppt_y"/>
                                          </p:val>
                                        </p:tav>
                                        <p:tav tm="100000">
                                          <p:val>
                                            <p:strVal val="#ppt_y"/>
                                          </p:val>
                                        </p:tav>
                                      </p:tavLst>
                                    </p:anim>
                                    <p:animEffect transition="in" filter="wipe(right)" prLst="gradientSize: 0.1">
                                      <p:cBhvr>
                                        <p:cTn id="43" dur="1000"/>
                                        <p:tgtEl>
                                          <p:spTgt spid="2868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1" presetClass="entr" presetSubtype="4" fill="hold" grpId="0" nodeType="clickEffect">
                                  <p:stCondLst>
                                    <p:cond delay="0"/>
                                  </p:stCondLst>
                                  <p:childTnLst>
                                    <p:set>
                                      <p:cBhvr>
                                        <p:cTn id="47" dur="1" fill="hold">
                                          <p:stCondLst>
                                            <p:cond delay="0"/>
                                          </p:stCondLst>
                                        </p:cTn>
                                        <p:tgtEl>
                                          <p:spTgt spid="28684"/>
                                        </p:tgtEl>
                                        <p:attrNameLst>
                                          <p:attrName>style.visibility</p:attrName>
                                        </p:attrNameLst>
                                      </p:cBhvr>
                                      <p:to>
                                        <p:strVal val="visible"/>
                                      </p:to>
                                    </p:set>
                                    <p:animEffect transition="in" filter="wheel(4)">
                                      <p:cBhvr>
                                        <p:cTn id="48" dur="2000"/>
                                        <p:tgtEl>
                                          <p:spTgt spid="28684"/>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9" presetClass="entr" presetSubtype="0" fill="hold" grpId="0" nodeType="clickEffect">
                                  <p:stCondLst>
                                    <p:cond delay="0"/>
                                  </p:stCondLst>
                                  <p:childTnLst>
                                    <p:set>
                                      <p:cBhvr>
                                        <p:cTn id="52" dur="1" fill="hold">
                                          <p:stCondLst>
                                            <p:cond delay="0"/>
                                          </p:stCondLst>
                                        </p:cTn>
                                        <p:tgtEl>
                                          <p:spTgt spid="28685"/>
                                        </p:tgtEl>
                                        <p:attrNameLst>
                                          <p:attrName>style.visibility</p:attrName>
                                        </p:attrNameLst>
                                      </p:cBhvr>
                                      <p:to>
                                        <p:strVal val="visible"/>
                                      </p:to>
                                    </p:set>
                                    <p:anim calcmode="lin" valueType="num">
                                      <p:cBhvr>
                                        <p:cTn id="53" dur="1000" fill="hold"/>
                                        <p:tgtEl>
                                          <p:spTgt spid="28685"/>
                                        </p:tgtEl>
                                        <p:attrNameLst>
                                          <p:attrName>ppt_x</p:attrName>
                                        </p:attrNameLst>
                                      </p:cBhvr>
                                      <p:tavLst>
                                        <p:tav tm="0">
                                          <p:val>
                                            <p:strVal val="#ppt_x-.2"/>
                                          </p:val>
                                        </p:tav>
                                        <p:tav tm="100000">
                                          <p:val>
                                            <p:strVal val="#ppt_x"/>
                                          </p:val>
                                        </p:tav>
                                      </p:tavLst>
                                    </p:anim>
                                    <p:anim calcmode="lin" valueType="num">
                                      <p:cBhvr>
                                        <p:cTn id="54" dur="1000" fill="hold"/>
                                        <p:tgtEl>
                                          <p:spTgt spid="28685"/>
                                        </p:tgtEl>
                                        <p:attrNameLst>
                                          <p:attrName>ppt_y</p:attrName>
                                        </p:attrNameLst>
                                      </p:cBhvr>
                                      <p:tavLst>
                                        <p:tav tm="0">
                                          <p:val>
                                            <p:strVal val="#ppt_y"/>
                                          </p:val>
                                        </p:tav>
                                        <p:tav tm="100000">
                                          <p:val>
                                            <p:strVal val="#ppt_y"/>
                                          </p:val>
                                        </p:tav>
                                      </p:tavLst>
                                    </p:anim>
                                    <p:animEffect transition="in" filter="wipe(right)" prLst="gradientSize: 0.1">
                                      <p:cBhvr>
                                        <p:cTn id="55" dur="1000"/>
                                        <p:tgtEl>
                                          <p:spTgt spid="28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0" grpId="0" animBg="1"/>
      <p:bldP spid="28676" grpId="0" animBg="1"/>
      <p:bldP spid="28678" grpId="0"/>
      <p:bldP spid="28679" grpId="0"/>
      <p:bldP spid="28681" grpId="0"/>
      <p:bldP spid="28682" grpId="0"/>
      <p:bldP spid="28683" grpId="0"/>
      <p:bldP spid="28684" grpId="0"/>
      <p:bldP spid="2868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0" y="357188"/>
            <a:ext cx="8893175" cy="615950"/>
          </a:xfrm>
          <a:prstGeom prst="rect">
            <a:avLst/>
          </a:prstGeom>
          <a:noFill/>
          <a:ln w="9525">
            <a:noFill/>
            <a:miter lim="800000"/>
            <a:headEnd/>
            <a:tailEnd/>
          </a:ln>
          <a:effectLst/>
        </p:spPr>
        <p:txBody>
          <a:bodyPr>
            <a:spAutoFit/>
          </a:bodyPr>
          <a:lstStyle/>
          <a:p>
            <a:pPr eaLnBrk="1" hangingPunct="1">
              <a:spcBef>
                <a:spcPct val="50000"/>
              </a:spcBef>
              <a:defRPr/>
            </a:pPr>
            <a:r>
              <a:rPr lang="en-US" sz="3400" b="1" dirty="0">
                <a:solidFill>
                  <a:srgbClr val="0000FF"/>
                </a:solidFill>
                <a:effectLst>
                  <a:outerShdw blurRad="38100" dist="38100" dir="2700000" algn="tl">
                    <a:srgbClr val="C0C0C0"/>
                  </a:outerShdw>
                </a:effectLst>
                <a:latin typeface="Times New Roman" pitchFamily="18" charset="0"/>
                <a:cs typeface="Times New Roman" pitchFamily="18" charset="0"/>
              </a:rPr>
              <a:t>2. </a:t>
            </a:r>
            <a:r>
              <a:rPr lang="en-US" sz="3400" b="1" dirty="0" err="1">
                <a:solidFill>
                  <a:srgbClr val="0000FF"/>
                </a:solidFill>
                <a:effectLst>
                  <a:outerShdw blurRad="38100" dist="38100" dir="2700000" algn="tl">
                    <a:srgbClr val="C0C0C0"/>
                  </a:outerShdw>
                </a:effectLst>
                <a:latin typeface="Times New Roman" pitchFamily="18" charset="0"/>
                <a:cs typeface="Times New Roman" pitchFamily="18" charset="0"/>
              </a:rPr>
              <a:t>Các</a:t>
            </a:r>
            <a:r>
              <a:rPr lang="en-US" sz="34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400" b="1" dirty="0" err="1">
                <a:solidFill>
                  <a:srgbClr val="0000FF"/>
                </a:solidFill>
                <a:effectLst>
                  <a:outerShdw blurRad="38100" dist="38100" dir="2700000" algn="tl">
                    <a:srgbClr val="C0C0C0"/>
                  </a:outerShdw>
                </a:effectLst>
                <a:latin typeface="Times New Roman" pitchFamily="18" charset="0"/>
                <a:cs typeface="Times New Roman" pitchFamily="18" charset="0"/>
              </a:rPr>
              <a:t>phép</a:t>
            </a:r>
            <a:r>
              <a:rPr lang="en-US" sz="34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400" b="1" dirty="0" err="1">
                <a:solidFill>
                  <a:srgbClr val="0000FF"/>
                </a:solidFill>
                <a:effectLst>
                  <a:outerShdw blurRad="38100" dist="38100" dir="2700000" algn="tl">
                    <a:srgbClr val="C0C0C0"/>
                  </a:outerShdw>
                </a:effectLst>
                <a:latin typeface="Times New Roman" pitchFamily="18" charset="0"/>
                <a:cs typeface="Times New Roman" pitchFamily="18" charset="0"/>
              </a:rPr>
              <a:t>toán</a:t>
            </a:r>
            <a:r>
              <a:rPr lang="en-US" sz="34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400" b="1" dirty="0" err="1">
                <a:solidFill>
                  <a:srgbClr val="0000FF"/>
                </a:solidFill>
                <a:effectLst>
                  <a:outerShdw blurRad="38100" dist="38100" dir="2700000" algn="tl">
                    <a:srgbClr val="C0C0C0"/>
                  </a:outerShdw>
                </a:effectLst>
                <a:latin typeface="Times New Roman" pitchFamily="18" charset="0"/>
                <a:cs typeface="Times New Roman" pitchFamily="18" charset="0"/>
              </a:rPr>
              <a:t>với</a:t>
            </a:r>
            <a:r>
              <a:rPr lang="en-US" sz="34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400" b="1" dirty="0" err="1">
                <a:solidFill>
                  <a:srgbClr val="0000FF"/>
                </a:solidFill>
                <a:effectLst>
                  <a:outerShdw blurRad="38100" dist="38100" dir="2700000" algn="tl">
                    <a:srgbClr val="C0C0C0"/>
                  </a:outerShdw>
                </a:effectLst>
                <a:latin typeface="Times New Roman" pitchFamily="18" charset="0"/>
                <a:cs typeface="Times New Roman" pitchFamily="18" charset="0"/>
              </a:rPr>
              <a:t>dữ</a:t>
            </a:r>
            <a:r>
              <a:rPr lang="en-US" sz="34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400" b="1" dirty="0" err="1">
                <a:solidFill>
                  <a:srgbClr val="0000FF"/>
                </a:solidFill>
                <a:effectLst>
                  <a:outerShdw blurRad="38100" dist="38100" dir="2700000" algn="tl">
                    <a:srgbClr val="C0C0C0"/>
                  </a:outerShdw>
                </a:effectLst>
                <a:latin typeface="Times New Roman" pitchFamily="18" charset="0"/>
                <a:cs typeface="Times New Roman" pitchFamily="18" charset="0"/>
              </a:rPr>
              <a:t>liệu</a:t>
            </a:r>
            <a:r>
              <a:rPr lang="en-US" sz="34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400" b="1" dirty="0" err="1">
                <a:solidFill>
                  <a:srgbClr val="0000FF"/>
                </a:solidFill>
                <a:effectLst>
                  <a:outerShdw blurRad="38100" dist="38100" dir="2700000" algn="tl">
                    <a:srgbClr val="C0C0C0"/>
                  </a:outerShdw>
                </a:effectLst>
                <a:latin typeface="Times New Roman" pitchFamily="18" charset="0"/>
                <a:cs typeface="Times New Roman" pitchFamily="18" charset="0"/>
              </a:rPr>
              <a:t>kiểu</a:t>
            </a:r>
            <a:r>
              <a:rPr lang="en-US" sz="34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400" b="1" dirty="0" err="1">
                <a:solidFill>
                  <a:srgbClr val="0000FF"/>
                </a:solidFill>
                <a:effectLst>
                  <a:outerShdw blurRad="38100" dist="38100" dir="2700000" algn="tl">
                    <a:srgbClr val="C0C0C0"/>
                  </a:outerShdw>
                </a:effectLst>
                <a:latin typeface="Times New Roman" pitchFamily="18" charset="0"/>
                <a:cs typeface="Times New Roman" pitchFamily="18" charset="0"/>
              </a:rPr>
              <a:t>số</a:t>
            </a:r>
            <a:r>
              <a:rPr lang="en-US" sz="3400" b="1" dirty="0">
                <a:solidFill>
                  <a:srgbClr val="0000FF"/>
                </a:solidFill>
                <a:effectLst>
                  <a:outerShdw blurRad="38100" dist="38100" dir="2700000" algn="tl">
                    <a:srgbClr val="C0C0C0"/>
                  </a:outerShdw>
                </a:effectLst>
                <a:latin typeface="Times New Roman" pitchFamily="18" charset="0"/>
                <a:cs typeface="Times New Roman" pitchFamily="18" charset="0"/>
              </a:rPr>
              <a:t>:</a:t>
            </a:r>
          </a:p>
        </p:txBody>
      </p:sp>
      <p:sp>
        <p:nvSpPr>
          <p:cNvPr id="13316" name="Text Box 4"/>
          <p:cNvSpPr txBox="1">
            <a:spLocks noChangeArrowheads="1"/>
          </p:cNvSpPr>
          <p:nvPr/>
        </p:nvSpPr>
        <p:spPr bwMode="auto">
          <a:xfrm>
            <a:off x="0" y="1357313"/>
            <a:ext cx="9144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cs typeface="Times New Roman" panose="02020603050405020304" pitchFamily="18" charset="0"/>
              </a:rPr>
              <a:t>  Các kí hiệu của phép toán số học được sử dụng trong NNLT Pascal:</a:t>
            </a:r>
          </a:p>
        </p:txBody>
      </p:sp>
      <p:graphicFrame>
        <p:nvGraphicFramePr>
          <p:cNvPr id="13355" name="Group 43"/>
          <p:cNvGraphicFramePr>
            <a:graphicFrameLocks noGrp="1"/>
          </p:cNvGraphicFramePr>
          <p:nvPr/>
        </p:nvGraphicFramePr>
        <p:xfrm>
          <a:off x="0" y="2244725"/>
          <a:ext cx="8783638" cy="4613278"/>
        </p:xfrm>
        <a:graphic>
          <a:graphicData uri="http://schemas.openxmlformats.org/drawingml/2006/table">
            <a:tbl>
              <a:tblPr/>
              <a:tblGrid>
                <a:gridCol w="1592263">
                  <a:extLst>
                    <a:ext uri="{9D8B030D-6E8A-4147-A177-3AD203B41FA5}">
                      <a16:colId xmlns:a16="http://schemas.microsoft.com/office/drawing/2014/main" val="20000"/>
                    </a:ext>
                  </a:extLst>
                </a:gridCol>
                <a:gridCol w="3741737">
                  <a:extLst>
                    <a:ext uri="{9D8B030D-6E8A-4147-A177-3AD203B41FA5}">
                      <a16:colId xmlns:a16="http://schemas.microsoft.com/office/drawing/2014/main" val="20001"/>
                    </a:ext>
                  </a:extLst>
                </a:gridCol>
                <a:gridCol w="3449638">
                  <a:extLst>
                    <a:ext uri="{9D8B030D-6E8A-4147-A177-3AD203B41FA5}">
                      <a16:colId xmlns:a16="http://schemas.microsoft.com/office/drawing/2014/main" val="20002"/>
                    </a:ext>
                  </a:extLst>
                </a:gridCol>
              </a:tblGrid>
              <a:tr h="6683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FF00"/>
                          </a:solidFill>
                          <a:effectLst/>
                          <a:latin typeface="Times New Roman" pitchFamily="18" charset="0"/>
                          <a:cs typeface="Arial" charset="0"/>
                        </a:rPr>
                        <a:t>Kí hiệu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FF00"/>
                          </a:solidFill>
                          <a:effectLst/>
                          <a:latin typeface="Times New Roman" pitchFamily="18" charset="0"/>
                          <a:cs typeface="Arial" charset="0"/>
                        </a:rPr>
                        <a:t>Phép toán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FF00"/>
                          </a:solidFill>
                          <a:effectLst/>
                          <a:latin typeface="Times New Roman" pitchFamily="18" charset="0"/>
                          <a:cs typeface="Arial" charset="0"/>
                        </a:rPr>
                        <a:t>Kiểu dữ liệu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extLst>
                  <a:ext uri="{0D108BD9-81ED-4DB2-BD59-A6C34878D82A}">
                    <a16:rowId xmlns:a16="http://schemas.microsoft.com/office/drawing/2014/main" val="10000"/>
                  </a:ext>
                </a:extLst>
              </a:tr>
              <a:tr h="6683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800000"/>
                          </a:solidFill>
                          <a:effectLst/>
                          <a:latin typeface="Times New Roman" pitchFamily="18"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800000"/>
                          </a:solidFill>
                          <a:effectLst/>
                          <a:latin typeface="Times New Roman" pitchFamily="18" charset="0"/>
                          <a:cs typeface="Arial" charset="0"/>
                        </a:rPr>
                        <a:t>Cộng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800000"/>
                          </a:solidFill>
                          <a:effectLst/>
                          <a:latin typeface="Times New Roman" pitchFamily="18" charset="0"/>
                          <a:cs typeface="Arial" charset="0"/>
                        </a:rPr>
                        <a:t>Số nguyên, số thực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683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800000"/>
                          </a:solidFill>
                          <a:effectLst/>
                          <a:latin typeface="Times New Roman" pitchFamily="18"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800000"/>
                          </a:solidFill>
                          <a:effectLst/>
                          <a:latin typeface="Times New Roman" pitchFamily="18" charset="0"/>
                          <a:cs typeface="Arial" charset="0"/>
                        </a:rPr>
                        <a:t>trừ</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800000"/>
                          </a:solidFill>
                          <a:effectLst/>
                          <a:latin typeface="Times New Roman" pitchFamily="18" charset="0"/>
                          <a:cs typeface="Arial" charset="0"/>
                        </a:rPr>
                        <a:t>Số nguyên, số thực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683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800000"/>
                          </a:solidFill>
                          <a:effectLst/>
                          <a:latin typeface="Times New Roman" pitchFamily="18"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800000"/>
                          </a:solidFill>
                          <a:effectLst/>
                          <a:latin typeface="Times New Roman" pitchFamily="18" charset="0"/>
                          <a:cs typeface="Arial" charset="0"/>
                        </a:rPr>
                        <a:t>Nhân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800000"/>
                          </a:solidFill>
                          <a:effectLst/>
                          <a:latin typeface="Times New Roman" pitchFamily="18" charset="0"/>
                          <a:cs typeface="Arial" charset="0"/>
                        </a:rPr>
                        <a:t>Số nguyên, số thực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32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800000"/>
                          </a:solidFill>
                          <a:effectLst/>
                          <a:latin typeface="Times New Roman" pitchFamily="18"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800000"/>
                          </a:solidFill>
                          <a:effectLst/>
                          <a:latin typeface="Times New Roman" pitchFamily="18" charset="0"/>
                          <a:cs typeface="Arial" charset="0"/>
                        </a:rPr>
                        <a:t>Chia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800000"/>
                          </a:solidFill>
                          <a:effectLst/>
                          <a:latin typeface="Times New Roman" pitchFamily="18" charset="0"/>
                          <a:cs typeface="Arial" charset="0"/>
                        </a:rPr>
                        <a:t>Số nguyên, số thực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683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800000"/>
                          </a:solidFill>
                          <a:effectLst/>
                          <a:latin typeface="Times New Roman" pitchFamily="18" charset="0"/>
                          <a:cs typeface="Arial" charset="0"/>
                        </a:rPr>
                        <a:t>div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800000"/>
                          </a:solidFill>
                          <a:effectLst/>
                          <a:latin typeface="Times New Roman" pitchFamily="18" charset="0"/>
                          <a:cs typeface="Arial" charset="0"/>
                        </a:rPr>
                        <a:t>Chia lấy phần nguyên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cs typeface="Arial" charset="0"/>
                        </a:rPr>
                        <a:t>Số nguyên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683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800000"/>
                          </a:solidFill>
                          <a:effectLst/>
                          <a:latin typeface="Times New Roman" pitchFamily="18" charset="0"/>
                          <a:cs typeface="Arial" charset="0"/>
                        </a:rPr>
                        <a:t>mod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800000"/>
                          </a:solidFill>
                          <a:effectLst/>
                          <a:latin typeface="Times New Roman" pitchFamily="18" charset="0"/>
                          <a:cs typeface="Arial" charset="0"/>
                        </a:rPr>
                        <a:t>Chia lấy phần dư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rgbClr val="0000FF"/>
                          </a:solidFill>
                          <a:effectLst/>
                          <a:latin typeface="Times New Roman" pitchFamily="18" charset="0"/>
                          <a:cs typeface="Arial" charset="0"/>
                        </a:rPr>
                        <a:t>Số</a:t>
                      </a:r>
                      <a:r>
                        <a:rPr kumimoji="0" lang="en-US" sz="2800" b="0" i="0" u="none" strike="noStrike" cap="none" normalizeH="0" baseline="0" dirty="0" smtClean="0">
                          <a:ln>
                            <a:noFill/>
                          </a:ln>
                          <a:solidFill>
                            <a:srgbClr val="0000FF"/>
                          </a:solidFill>
                          <a:effectLst/>
                          <a:latin typeface="Times New Roman" pitchFamily="18" charset="0"/>
                          <a:cs typeface="Arial" charset="0"/>
                        </a:rPr>
                        <a:t> </a:t>
                      </a:r>
                      <a:r>
                        <a:rPr kumimoji="0" lang="en-US" sz="2800" b="0" i="0" u="none" strike="noStrike" cap="none" normalizeH="0" baseline="0" dirty="0" err="1" smtClean="0">
                          <a:ln>
                            <a:noFill/>
                          </a:ln>
                          <a:solidFill>
                            <a:srgbClr val="0000FF"/>
                          </a:solidFill>
                          <a:effectLst/>
                          <a:latin typeface="Times New Roman" pitchFamily="18" charset="0"/>
                          <a:cs typeface="Arial" charset="0"/>
                        </a:rPr>
                        <a:t>nguyên</a:t>
                      </a:r>
                      <a:endParaRPr kumimoji="0" lang="en-US" sz="2800" b="0" i="0" u="none" strike="noStrike" cap="none" normalizeH="0" baseline="0" dirty="0" smtClean="0">
                        <a:ln>
                          <a:noFill/>
                        </a:ln>
                        <a:solidFill>
                          <a:srgbClr val="0000FF"/>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7" name="Rectangle 6"/>
          <p:cNvSpPr/>
          <p:nvPr/>
        </p:nvSpPr>
        <p:spPr>
          <a:xfrm>
            <a:off x="1571625" y="2928938"/>
            <a:ext cx="7215188" cy="39290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8" name="Picture 7" descr="Tay viÕ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836613"/>
            <a:ext cx="70326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diamond(in)">
                                      <p:cBhvr>
                                        <p:cTn id="7" dur="2000"/>
                                        <p:tgtEl>
                                          <p:spTgt spid="133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3355"/>
                                        </p:tgtEl>
                                        <p:attrNameLst>
                                          <p:attrName>style.visibility</p:attrName>
                                        </p:attrNameLst>
                                      </p:cBhvr>
                                      <p:to>
                                        <p:strVal val="visible"/>
                                      </p:to>
                                    </p:set>
                                    <p:animEffect transition="in" filter="box(in)">
                                      <p:cBhvr>
                                        <p:cTn id="12" dur="500"/>
                                        <p:tgtEl>
                                          <p:spTgt spid="1335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xit" presetSubtype="12" fill="hold" grpId="0" nodeType="clickEffect">
                                  <p:stCondLst>
                                    <p:cond delay="0"/>
                                  </p:stCondLst>
                                  <p:childTnLst>
                                    <p:animEffect transition="out" filter="strips(downLeft)">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53587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4824" name="Group 88"/>
          <p:cNvGraphicFramePr>
            <a:graphicFrameLocks noGrp="1"/>
          </p:cNvGraphicFramePr>
          <p:nvPr>
            <p:ph sz="half" idx="1"/>
          </p:nvPr>
        </p:nvGraphicFramePr>
        <p:xfrm>
          <a:off x="533400" y="3124200"/>
          <a:ext cx="8077200" cy="2895600"/>
        </p:xfrm>
        <a:graphic>
          <a:graphicData uri="http://schemas.openxmlformats.org/drawingml/2006/table">
            <a:tbl>
              <a:tblPr/>
              <a:tblGrid>
                <a:gridCol w="35052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6096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200" b="0" i="0" u="none" strike="noStrike" cap="none" normalizeH="0" baseline="0" smtClean="0">
                          <a:ln>
                            <a:noFill/>
                          </a:ln>
                          <a:solidFill>
                            <a:srgbClr val="990000"/>
                          </a:solidFill>
                          <a:effectLst/>
                          <a:latin typeface=".VnHelvetInsH" panose="020B7200000000000000" pitchFamily="34" charset="0"/>
                        </a:rPr>
                        <a:t>Trong to¸n häc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gs>
                        <a:gs pos="50000">
                          <a:schemeClr val="bg1"/>
                        </a:gs>
                        <a:gs pos="100000">
                          <a:srgbClr val="FFFF99"/>
                        </a:gs>
                      </a:gsLst>
                      <a:lin ang="5400000" scaled="1"/>
                    </a:gra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200" b="0" i="0" u="none" strike="noStrike" cap="none" normalizeH="0" baseline="0" smtClean="0">
                          <a:ln>
                            <a:noFill/>
                          </a:ln>
                          <a:solidFill>
                            <a:srgbClr val="990000"/>
                          </a:solidFill>
                          <a:effectLst/>
                          <a:latin typeface=".VnHelvetInsH" panose="020B7200000000000000" pitchFamily="34" charset="0"/>
                        </a:rPr>
                        <a:t>Trong Pascal</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gs>
                        <a:gs pos="50000">
                          <a:schemeClr val="bg1"/>
                        </a:gs>
                        <a:gs pos="100000">
                          <a:srgbClr val="FFFF99"/>
                        </a:gs>
                      </a:gsLst>
                      <a:lin ang="5400000" scaled="1"/>
                    </a:gradFill>
                  </a:tcPr>
                </a:tc>
                <a:extLst>
                  <a:ext uri="{0D108BD9-81ED-4DB2-BD59-A6C34878D82A}">
                    <a16:rowId xmlns:a16="http://schemas.microsoft.com/office/drawing/2014/main" val="10000"/>
                  </a:ext>
                </a:extLst>
              </a:tr>
              <a:tr h="5842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smtClean="0">
                        <a:ln>
                          <a:noFill/>
                        </a:ln>
                        <a:solidFill>
                          <a:srgbClr val="FF3300"/>
                        </a:solidFill>
                        <a:effectLst/>
                        <a:latin typeface=".VnHelvetIns" panose="020B7200000000000000"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35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smtClean="0">
                        <a:ln>
                          <a:noFill/>
                        </a:ln>
                        <a:solidFill>
                          <a:srgbClr val="FF3300"/>
                        </a:solidFill>
                        <a:effectLst/>
                        <a:latin typeface=".VnHelvetIns" panose="020B7200000000000000"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668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smtClean="0">
                        <a:ln>
                          <a:noFill/>
                        </a:ln>
                        <a:solidFill>
                          <a:srgbClr val="FF3300"/>
                        </a:solidFill>
                        <a:effectLst/>
                        <a:latin typeface=".VnHelvetIns" panose="020B7200000000000000"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244741" name="Picture 5" descr="tpag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44742" name="Picture 6" descr="tpage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extLst>
            <a:ext uri="{909E8E84-426E-40DD-AFC4-6F175D3DCCD1}">
              <a14:hiddenFill xmlns:a14="http://schemas.microsoft.com/office/drawing/2010/main">
                <a:solidFill>
                  <a:srgbClr val="FFFFFF"/>
                </a:solidFill>
              </a14:hiddenFill>
            </a:ext>
          </a:extLst>
        </p:spPr>
      </p:pic>
      <p:sp>
        <p:nvSpPr>
          <p:cNvPr id="244749" name="Rectangle 13"/>
          <p:cNvSpPr>
            <a:spLocks noChangeArrowheads="1"/>
          </p:cNvSpPr>
          <p:nvPr/>
        </p:nvSpPr>
        <p:spPr bwMode="auto">
          <a:xfrm>
            <a:off x="1981200" y="12954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400">
                <a:latin typeface=".VnHelvetIns" panose="020B7200000000000000" pitchFamily="34" charset="0"/>
              </a:rPr>
              <a:t>7  </a:t>
            </a:r>
            <a:r>
              <a:rPr lang="en-US" altLang="en-US" sz="2400">
                <a:solidFill>
                  <a:srgbClr val="FF3300"/>
                </a:solidFill>
                <a:latin typeface=".VnHelvetIns" panose="020B7200000000000000" pitchFamily="34" charset="0"/>
              </a:rPr>
              <a:t>mod</a:t>
            </a:r>
            <a:r>
              <a:rPr lang="en-US" altLang="en-US" sz="2400">
                <a:latin typeface=".VnHelvetIns" panose="020B7200000000000000" pitchFamily="34" charset="0"/>
              </a:rPr>
              <a:t>  3 = </a:t>
            </a:r>
            <a:endParaRPr lang="vi-VN" altLang="en-US" sz="2400">
              <a:latin typeface=".VnHelvetIns" panose="020B7200000000000000" pitchFamily="34" charset="0"/>
            </a:endParaRPr>
          </a:p>
        </p:txBody>
      </p:sp>
      <p:sp>
        <p:nvSpPr>
          <p:cNvPr id="244750" name="Rectangle 14"/>
          <p:cNvSpPr>
            <a:spLocks noChangeArrowheads="1"/>
          </p:cNvSpPr>
          <p:nvPr/>
        </p:nvSpPr>
        <p:spPr bwMode="auto">
          <a:xfrm>
            <a:off x="3581400" y="12954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400">
                <a:latin typeface=".VnHelvetIns" panose="020B7200000000000000" pitchFamily="34" charset="0"/>
              </a:rPr>
              <a:t>1</a:t>
            </a:r>
            <a:r>
              <a:rPr lang="en-US" altLang="en-US" sz="2400">
                <a:solidFill>
                  <a:srgbClr val="3333FF"/>
                </a:solidFill>
                <a:latin typeface=".VnHelvetIns" panose="020B7200000000000000" pitchFamily="34" charset="0"/>
              </a:rPr>
              <a:t> </a:t>
            </a:r>
            <a:endParaRPr lang="vi-VN" altLang="en-US" sz="2400">
              <a:solidFill>
                <a:srgbClr val="3333FF"/>
              </a:solidFill>
              <a:latin typeface=".VnHelvetIns" panose="020B7200000000000000" pitchFamily="34" charset="0"/>
            </a:endParaRPr>
          </a:p>
        </p:txBody>
      </p:sp>
      <p:sp>
        <p:nvSpPr>
          <p:cNvPr id="244751" name="Rectangle 15"/>
          <p:cNvSpPr>
            <a:spLocks noChangeArrowheads="1"/>
          </p:cNvSpPr>
          <p:nvPr/>
        </p:nvSpPr>
        <p:spPr bwMode="auto">
          <a:xfrm>
            <a:off x="1905000" y="19050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400">
                <a:latin typeface=".VnHelvetIns" panose="020B7200000000000000" pitchFamily="34" charset="0"/>
              </a:rPr>
              <a:t>-5  </a:t>
            </a:r>
            <a:r>
              <a:rPr lang="en-US" altLang="en-US" sz="2400">
                <a:solidFill>
                  <a:srgbClr val="FF3300"/>
                </a:solidFill>
                <a:latin typeface=".VnHelvetIns" panose="020B7200000000000000" pitchFamily="34" charset="0"/>
              </a:rPr>
              <a:t>Mod</a:t>
            </a:r>
            <a:r>
              <a:rPr lang="en-US" altLang="en-US" sz="2400">
                <a:latin typeface=".VnHelvetIns" panose="020B7200000000000000" pitchFamily="34" charset="0"/>
              </a:rPr>
              <a:t>  3 = </a:t>
            </a:r>
            <a:endParaRPr lang="vi-VN" altLang="en-US" sz="2400">
              <a:latin typeface=".VnHelvetIns" panose="020B7200000000000000" pitchFamily="34" charset="0"/>
            </a:endParaRPr>
          </a:p>
        </p:txBody>
      </p:sp>
      <p:sp>
        <p:nvSpPr>
          <p:cNvPr id="244752" name="Rectangle 16"/>
          <p:cNvSpPr>
            <a:spLocks noChangeArrowheads="1"/>
          </p:cNvSpPr>
          <p:nvPr/>
        </p:nvSpPr>
        <p:spPr bwMode="auto">
          <a:xfrm>
            <a:off x="3552825" y="1905000"/>
            <a:ext cx="561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400">
                <a:latin typeface=".VnHelvetIns" panose="020B7200000000000000" pitchFamily="34" charset="0"/>
              </a:rPr>
              <a:t>-2 </a:t>
            </a:r>
            <a:endParaRPr lang="vi-VN" altLang="en-US" sz="2400">
              <a:latin typeface=".VnHelvetIns" panose="020B7200000000000000" pitchFamily="34" charset="0"/>
            </a:endParaRPr>
          </a:p>
        </p:txBody>
      </p:sp>
      <p:sp>
        <p:nvSpPr>
          <p:cNvPr id="244753" name="Rectangle 17"/>
          <p:cNvSpPr>
            <a:spLocks noChangeArrowheads="1"/>
          </p:cNvSpPr>
          <p:nvPr/>
        </p:nvSpPr>
        <p:spPr bwMode="auto">
          <a:xfrm>
            <a:off x="6477000" y="12954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400">
                <a:latin typeface=".VnHelvetIns" panose="020B7200000000000000" pitchFamily="34" charset="0"/>
              </a:rPr>
              <a:t>2 </a:t>
            </a:r>
            <a:endParaRPr lang="vi-VN" altLang="en-US" sz="2400">
              <a:latin typeface=".VnHelvetIns" panose="020B7200000000000000" pitchFamily="34" charset="0"/>
            </a:endParaRPr>
          </a:p>
        </p:txBody>
      </p:sp>
      <p:sp>
        <p:nvSpPr>
          <p:cNvPr id="244754" name="Rectangle 18"/>
          <p:cNvSpPr>
            <a:spLocks noChangeArrowheads="1"/>
          </p:cNvSpPr>
          <p:nvPr/>
        </p:nvSpPr>
        <p:spPr bwMode="auto">
          <a:xfrm>
            <a:off x="6477000" y="19050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400">
                <a:latin typeface=".VnHelvetIns" panose="020B7200000000000000" pitchFamily="34" charset="0"/>
              </a:rPr>
              <a:t>-1</a:t>
            </a:r>
            <a:endParaRPr lang="vi-VN" altLang="en-US" sz="2400">
              <a:latin typeface=".VnHelvetIns" panose="020B7200000000000000" pitchFamily="34" charset="0"/>
            </a:endParaRPr>
          </a:p>
        </p:txBody>
      </p:sp>
      <p:sp>
        <p:nvSpPr>
          <p:cNvPr id="244755" name="Rectangle 19"/>
          <p:cNvSpPr>
            <a:spLocks noChangeArrowheads="1"/>
          </p:cNvSpPr>
          <p:nvPr/>
        </p:nvSpPr>
        <p:spPr bwMode="auto">
          <a:xfrm>
            <a:off x="5029200" y="12954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400">
                <a:latin typeface=".VnHelvetIns" panose="020B7200000000000000" pitchFamily="34" charset="0"/>
              </a:rPr>
              <a:t>7  </a:t>
            </a:r>
            <a:r>
              <a:rPr lang="en-US" altLang="en-US" sz="2400">
                <a:solidFill>
                  <a:srgbClr val="0000FF"/>
                </a:solidFill>
                <a:latin typeface=".VnHelvetIns" panose="020B7200000000000000" pitchFamily="34" charset="0"/>
              </a:rPr>
              <a:t>div</a:t>
            </a:r>
            <a:r>
              <a:rPr lang="en-US" altLang="en-US" sz="2400">
                <a:latin typeface=".VnHelvetIns" panose="020B7200000000000000" pitchFamily="34" charset="0"/>
              </a:rPr>
              <a:t>  3 = </a:t>
            </a:r>
            <a:endParaRPr lang="vi-VN" altLang="en-US" sz="2400">
              <a:latin typeface=".VnHelvetIns" panose="020B7200000000000000" pitchFamily="34" charset="0"/>
            </a:endParaRPr>
          </a:p>
        </p:txBody>
      </p:sp>
      <p:sp>
        <p:nvSpPr>
          <p:cNvPr id="244756" name="Rectangle 20"/>
          <p:cNvSpPr>
            <a:spLocks noChangeArrowheads="1"/>
          </p:cNvSpPr>
          <p:nvPr/>
        </p:nvSpPr>
        <p:spPr bwMode="auto">
          <a:xfrm>
            <a:off x="4953000" y="19050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400">
                <a:latin typeface=".VnHelvetIns" panose="020B7200000000000000" pitchFamily="34" charset="0"/>
              </a:rPr>
              <a:t>-5  </a:t>
            </a:r>
            <a:r>
              <a:rPr lang="en-US" altLang="en-US" sz="2400">
                <a:solidFill>
                  <a:srgbClr val="0000FF"/>
                </a:solidFill>
                <a:latin typeface=".VnHelvetIns" panose="020B7200000000000000" pitchFamily="34" charset="0"/>
              </a:rPr>
              <a:t>Div</a:t>
            </a:r>
            <a:r>
              <a:rPr lang="en-US" altLang="en-US" sz="2400">
                <a:latin typeface=".VnHelvetIns" panose="020B7200000000000000" pitchFamily="34" charset="0"/>
              </a:rPr>
              <a:t>  3 = </a:t>
            </a:r>
            <a:endParaRPr lang="vi-VN" altLang="en-US" sz="2400">
              <a:latin typeface=".VnHelvetIns" panose="020B7200000000000000" pitchFamily="34" charset="0"/>
            </a:endParaRPr>
          </a:p>
        </p:txBody>
      </p:sp>
      <p:sp>
        <p:nvSpPr>
          <p:cNvPr id="244758" name="Rectangle 22"/>
          <p:cNvSpPr>
            <a:spLocks noChangeArrowheads="1"/>
          </p:cNvSpPr>
          <p:nvPr/>
        </p:nvSpPr>
        <p:spPr bwMode="auto">
          <a:xfrm>
            <a:off x="533400" y="2486025"/>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600" b="1" i="1">
                <a:solidFill>
                  <a:schemeClr val="accent2"/>
                </a:solidFill>
                <a:latin typeface=".VnArial" panose="020B7200000000000000" pitchFamily="34" charset="0"/>
              </a:rPr>
              <a:t>VÝ dô 2:</a:t>
            </a:r>
            <a:endParaRPr lang="vi-VN" altLang="en-US" sz="2600" b="1" i="1">
              <a:solidFill>
                <a:schemeClr val="accent2"/>
              </a:solidFill>
              <a:latin typeface=".VnArial" panose="020B7200000000000000" pitchFamily="34" charset="0"/>
            </a:endParaRPr>
          </a:p>
        </p:txBody>
      </p:sp>
      <p:sp>
        <p:nvSpPr>
          <p:cNvPr id="244759" name="Rectangle 23"/>
          <p:cNvSpPr>
            <a:spLocks noChangeArrowheads="1"/>
          </p:cNvSpPr>
          <p:nvPr/>
        </p:nvSpPr>
        <p:spPr bwMode="auto">
          <a:xfrm>
            <a:off x="533400" y="7620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600" b="1" i="1">
                <a:solidFill>
                  <a:schemeClr val="accent2"/>
                </a:solidFill>
                <a:latin typeface=".VnArial" panose="020B7200000000000000" pitchFamily="34" charset="0"/>
              </a:rPr>
              <a:t>VÝ dô 1:</a:t>
            </a:r>
            <a:endParaRPr lang="vi-VN" altLang="en-US" sz="2600" b="1" i="1">
              <a:solidFill>
                <a:schemeClr val="accent2"/>
              </a:solidFill>
              <a:latin typeface=".VnArial" panose="020B7200000000000000" pitchFamily="34" charset="0"/>
            </a:endParaRPr>
          </a:p>
        </p:txBody>
      </p:sp>
      <p:sp>
        <p:nvSpPr>
          <p:cNvPr id="244760" name="Rectangle 24"/>
          <p:cNvSpPr>
            <a:spLocks noChangeArrowheads="1"/>
          </p:cNvSpPr>
          <p:nvPr/>
        </p:nvSpPr>
        <p:spPr bwMode="auto">
          <a:xfrm>
            <a:off x="1905000" y="2514600"/>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400" b="1">
                <a:solidFill>
                  <a:srgbClr val="0000FF"/>
                </a:solidFill>
                <a:latin typeface=".VnSouthern" panose="020B7200000000000000" pitchFamily="34" charset="0"/>
              </a:rPr>
              <a:t>C¸ch viÕt biÓu thøc sè häc trong Pascal</a:t>
            </a:r>
            <a:endParaRPr lang="vi-VN" altLang="en-US" sz="2400" b="1">
              <a:solidFill>
                <a:srgbClr val="0000FF"/>
              </a:solidFill>
              <a:latin typeface=".VnSouthern" panose="020B7200000000000000" pitchFamily="34" charset="0"/>
            </a:endParaRPr>
          </a:p>
        </p:txBody>
      </p:sp>
      <p:sp>
        <p:nvSpPr>
          <p:cNvPr id="244761" name="Rectangle 25"/>
          <p:cNvSpPr>
            <a:spLocks noChangeArrowheads="1"/>
          </p:cNvSpPr>
          <p:nvPr/>
        </p:nvSpPr>
        <p:spPr bwMode="auto">
          <a:xfrm>
            <a:off x="1219200" y="3829050"/>
            <a:ext cx="2286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a:buSzPct val="80000"/>
              <a:buFontTx/>
              <a:buNone/>
            </a:pPr>
            <a:r>
              <a:rPr lang="en-US" altLang="en-US" sz="2400">
                <a:latin typeface=".VnHelvetIns" panose="020B7200000000000000" pitchFamily="34" charset="0"/>
              </a:rPr>
              <a:t>15a – 30b + 12</a:t>
            </a:r>
            <a:endParaRPr lang="vi-VN" altLang="en-US" sz="2400">
              <a:latin typeface=".VnHelvetIns" panose="020B7200000000000000" pitchFamily="34" charset="0"/>
            </a:endParaRPr>
          </a:p>
        </p:txBody>
      </p:sp>
      <p:sp>
        <p:nvSpPr>
          <p:cNvPr id="244805" name="Rectangle 69"/>
          <p:cNvSpPr>
            <a:spLocks noChangeArrowheads="1"/>
          </p:cNvSpPr>
          <p:nvPr/>
        </p:nvSpPr>
        <p:spPr bwMode="auto">
          <a:xfrm>
            <a:off x="1004888" y="4419600"/>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400">
                <a:latin typeface=".VnHelvetIns" panose="020B7200000000000000" pitchFamily="34" charset="0"/>
              </a:rPr>
              <a:t>(X</a:t>
            </a:r>
            <a:r>
              <a:rPr lang="en-US" altLang="en-US" sz="2400" baseline="30000">
                <a:latin typeface=".VnHelvetIns" panose="020B7200000000000000" pitchFamily="34" charset="0"/>
              </a:rPr>
              <a:t>2 </a:t>
            </a:r>
            <a:r>
              <a:rPr lang="en-US" altLang="en-US" sz="2400">
                <a:latin typeface=".VnHelvetIns" panose="020B7200000000000000" pitchFamily="34" charset="0"/>
              </a:rPr>
              <a:t>+ 2X +5) - 4XY</a:t>
            </a:r>
            <a:endParaRPr lang="vi-VN" altLang="en-US" sz="2400">
              <a:latin typeface=".VnHelvetIns" panose="020B7200000000000000" pitchFamily="34" charset="0"/>
            </a:endParaRPr>
          </a:p>
        </p:txBody>
      </p:sp>
      <p:graphicFrame>
        <p:nvGraphicFramePr>
          <p:cNvPr id="244814" name="Object 78"/>
          <p:cNvGraphicFramePr>
            <a:graphicFrameLocks noGrp="1" noChangeAspect="1"/>
          </p:cNvGraphicFramePr>
          <p:nvPr>
            <p:ph sz="half" idx="2"/>
          </p:nvPr>
        </p:nvGraphicFramePr>
        <p:xfrm>
          <a:off x="1103313" y="5130800"/>
          <a:ext cx="2365375" cy="711200"/>
        </p:xfrm>
        <a:graphic>
          <a:graphicData uri="http://schemas.openxmlformats.org/presentationml/2006/ole">
            <mc:AlternateContent xmlns:mc="http://schemas.openxmlformats.org/markup-compatibility/2006">
              <mc:Choice xmlns:v="urn:schemas-microsoft-com:vml" Requires="v">
                <p:oleObj spid="_x0000_s34822" name="Equation" r:id="rId5" imgW="1688760" imgH="507960" progId="Equation.3">
                  <p:embed/>
                </p:oleObj>
              </mc:Choice>
              <mc:Fallback>
                <p:oleObj name="Equation" r:id="rId5" imgW="1688760" imgH="5079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3313" y="5130800"/>
                        <a:ext cx="2365375" cy="71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4825" name="Text Box 89"/>
          <p:cNvSpPr txBox="1">
            <a:spLocks noChangeArrowheads="1"/>
          </p:cNvSpPr>
          <p:nvPr/>
        </p:nvSpPr>
        <p:spPr bwMode="auto">
          <a:xfrm>
            <a:off x="5105400" y="381000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VnHelvetIns" panose="020B7200000000000000" pitchFamily="34" charset="0"/>
              </a:rPr>
              <a:t> </a:t>
            </a:r>
            <a:r>
              <a:rPr lang="en-US" altLang="en-US" sz="2400">
                <a:solidFill>
                  <a:srgbClr val="FF3300"/>
                </a:solidFill>
                <a:latin typeface=".VnHelvetIns" panose="020B7200000000000000" pitchFamily="34" charset="0"/>
              </a:rPr>
              <a:t>15*a - 30*b + 12</a:t>
            </a:r>
          </a:p>
        </p:txBody>
      </p:sp>
      <p:sp>
        <p:nvSpPr>
          <p:cNvPr id="244826" name="Text Box 90"/>
          <p:cNvSpPr txBox="1">
            <a:spLocks noChangeArrowheads="1"/>
          </p:cNvSpPr>
          <p:nvPr/>
        </p:nvSpPr>
        <p:spPr bwMode="auto">
          <a:xfrm>
            <a:off x="4648200" y="4419600"/>
            <a:ext cx="335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VnHelvetIns" panose="020B7200000000000000" pitchFamily="34" charset="0"/>
              </a:rPr>
              <a:t> </a:t>
            </a:r>
            <a:r>
              <a:rPr lang="en-US" altLang="en-US" sz="2400">
                <a:solidFill>
                  <a:srgbClr val="FF3300"/>
                </a:solidFill>
                <a:latin typeface=".VnHelvetIns" panose="020B7200000000000000" pitchFamily="34" charset="0"/>
              </a:rPr>
              <a:t>(X*X + 2*X + 5) – 4*X*Y</a:t>
            </a:r>
          </a:p>
        </p:txBody>
      </p:sp>
      <p:sp>
        <p:nvSpPr>
          <p:cNvPr id="244827" name="Text Box 91"/>
          <p:cNvSpPr txBox="1">
            <a:spLocks noChangeArrowheads="1"/>
          </p:cNvSpPr>
          <p:nvPr/>
        </p:nvSpPr>
        <p:spPr bwMode="auto">
          <a:xfrm>
            <a:off x="3962400" y="5262563"/>
            <a:ext cx="464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VnHelvetIns" panose="020B7200000000000000" pitchFamily="34" charset="0"/>
              </a:rPr>
              <a:t> </a:t>
            </a:r>
            <a:r>
              <a:rPr lang="en-US" altLang="en-US" sz="2400">
                <a:solidFill>
                  <a:srgbClr val="FF3300"/>
                </a:solidFill>
                <a:latin typeface=".VnHelvetIns" panose="020B7200000000000000" pitchFamily="34" charset="0"/>
              </a:rPr>
              <a:t>(X+5)/(a+3) – y/(b+5)*(X+2)*(X+2)</a:t>
            </a:r>
          </a:p>
        </p:txBody>
      </p:sp>
    </p:spTree>
    <p:extLst>
      <p:ext uri="{BB962C8B-B14F-4D97-AF65-F5344CB8AC3E}">
        <p14:creationId xmlns:p14="http://schemas.microsoft.com/office/powerpoint/2010/main" val="12460653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44749"/>
                                        </p:tgtEl>
                                        <p:attrNameLst>
                                          <p:attrName>style.visibility</p:attrName>
                                        </p:attrNameLst>
                                      </p:cBhvr>
                                      <p:to>
                                        <p:strVal val="visible"/>
                                      </p:to>
                                    </p:set>
                                    <p:animEffect transition="in" filter="strips(downRight)">
                                      <p:cBhvr>
                                        <p:cTn id="7" dur="1000"/>
                                        <p:tgtEl>
                                          <p:spTgt spid="2447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44750"/>
                                        </p:tgtEl>
                                        <p:attrNameLst>
                                          <p:attrName>style.visibility</p:attrName>
                                        </p:attrNameLst>
                                      </p:cBhvr>
                                      <p:to>
                                        <p:strVal val="visible"/>
                                      </p:to>
                                    </p:set>
                                  </p:childTnLst>
                                </p:cTn>
                              </p:par>
                            </p:childTnLst>
                          </p:cTn>
                        </p:par>
                        <p:par>
                          <p:cTn id="12" fill="hold" nodeType="afterGroup">
                            <p:stCondLst>
                              <p:cond delay="0"/>
                            </p:stCondLst>
                            <p:childTnLst>
                              <p:par>
                                <p:cTn id="13" presetID="18" presetClass="entr" presetSubtype="6" fill="hold" grpId="0" nodeType="afterEffect">
                                  <p:stCondLst>
                                    <p:cond delay="500"/>
                                  </p:stCondLst>
                                  <p:childTnLst>
                                    <p:set>
                                      <p:cBhvr>
                                        <p:cTn id="14" dur="1" fill="hold">
                                          <p:stCondLst>
                                            <p:cond delay="0"/>
                                          </p:stCondLst>
                                        </p:cTn>
                                        <p:tgtEl>
                                          <p:spTgt spid="244751"/>
                                        </p:tgtEl>
                                        <p:attrNameLst>
                                          <p:attrName>style.visibility</p:attrName>
                                        </p:attrNameLst>
                                      </p:cBhvr>
                                      <p:to>
                                        <p:strVal val="visible"/>
                                      </p:to>
                                    </p:set>
                                    <p:animEffect transition="in" filter="strips(downRight)">
                                      <p:cBhvr>
                                        <p:cTn id="15" dur="1000"/>
                                        <p:tgtEl>
                                          <p:spTgt spid="24475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44752"/>
                                        </p:tgtEl>
                                        <p:attrNameLst>
                                          <p:attrName>style.visibility</p:attrName>
                                        </p:attrNameLst>
                                      </p:cBhvr>
                                      <p:to>
                                        <p:strVal val="visible"/>
                                      </p:to>
                                    </p:set>
                                  </p:childTnLst>
                                </p:cTn>
                              </p:par>
                            </p:childTnLst>
                          </p:cTn>
                        </p:par>
                        <p:par>
                          <p:cTn id="20" fill="hold" nodeType="afterGroup">
                            <p:stCondLst>
                              <p:cond delay="0"/>
                            </p:stCondLst>
                            <p:childTnLst>
                              <p:par>
                                <p:cTn id="21" presetID="18" presetClass="entr" presetSubtype="6" fill="hold" grpId="0" nodeType="afterEffect">
                                  <p:stCondLst>
                                    <p:cond delay="500"/>
                                  </p:stCondLst>
                                  <p:childTnLst>
                                    <p:set>
                                      <p:cBhvr>
                                        <p:cTn id="22" dur="1" fill="hold">
                                          <p:stCondLst>
                                            <p:cond delay="0"/>
                                          </p:stCondLst>
                                        </p:cTn>
                                        <p:tgtEl>
                                          <p:spTgt spid="244755"/>
                                        </p:tgtEl>
                                        <p:attrNameLst>
                                          <p:attrName>style.visibility</p:attrName>
                                        </p:attrNameLst>
                                      </p:cBhvr>
                                      <p:to>
                                        <p:strVal val="visible"/>
                                      </p:to>
                                    </p:set>
                                    <p:animEffect transition="in" filter="strips(downRight)">
                                      <p:cBhvr>
                                        <p:cTn id="23" dur="1000"/>
                                        <p:tgtEl>
                                          <p:spTgt spid="24475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44753"/>
                                        </p:tgtEl>
                                        <p:attrNameLst>
                                          <p:attrName>style.visibility</p:attrName>
                                        </p:attrNameLst>
                                      </p:cBhvr>
                                      <p:to>
                                        <p:strVal val="visible"/>
                                      </p:to>
                                    </p:set>
                                  </p:childTnLst>
                                </p:cTn>
                              </p:par>
                            </p:childTnLst>
                          </p:cTn>
                        </p:par>
                        <p:par>
                          <p:cTn id="28" fill="hold" nodeType="afterGroup">
                            <p:stCondLst>
                              <p:cond delay="0"/>
                            </p:stCondLst>
                            <p:childTnLst>
                              <p:par>
                                <p:cTn id="29" presetID="18" presetClass="entr" presetSubtype="6" fill="hold" grpId="0" nodeType="afterEffect">
                                  <p:stCondLst>
                                    <p:cond delay="500"/>
                                  </p:stCondLst>
                                  <p:childTnLst>
                                    <p:set>
                                      <p:cBhvr>
                                        <p:cTn id="30" dur="1" fill="hold">
                                          <p:stCondLst>
                                            <p:cond delay="0"/>
                                          </p:stCondLst>
                                        </p:cTn>
                                        <p:tgtEl>
                                          <p:spTgt spid="244756"/>
                                        </p:tgtEl>
                                        <p:attrNameLst>
                                          <p:attrName>style.visibility</p:attrName>
                                        </p:attrNameLst>
                                      </p:cBhvr>
                                      <p:to>
                                        <p:strVal val="visible"/>
                                      </p:to>
                                    </p:set>
                                    <p:animEffect transition="in" filter="strips(downRight)">
                                      <p:cBhvr>
                                        <p:cTn id="31" dur="1000"/>
                                        <p:tgtEl>
                                          <p:spTgt spid="24475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44754"/>
                                        </p:tgtEl>
                                        <p:attrNameLst>
                                          <p:attrName>style.visibility</p:attrName>
                                        </p:attrNameLst>
                                      </p:cBhvr>
                                      <p:to>
                                        <p:strVal val="visible"/>
                                      </p:to>
                                    </p:set>
                                  </p:childTnLst>
                                </p:cTn>
                              </p:par>
                            </p:childTnLst>
                          </p:cTn>
                        </p:par>
                        <p:par>
                          <p:cTn id="36" fill="hold" nodeType="afterGroup">
                            <p:stCondLst>
                              <p:cond delay="0"/>
                            </p:stCondLst>
                            <p:childTnLst>
                              <p:par>
                                <p:cTn id="37" presetID="1" presetClass="entr" presetSubtype="0" fill="hold" grpId="0" nodeType="afterEffect">
                                  <p:stCondLst>
                                    <p:cond delay="1000"/>
                                  </p:stCondLst>
                                  <p:childTnLst>
                                    <p:set>
                                      <p:cBhvr>
                                        <p:cTn id="38" dur="1" fill="hold">
                                          <p:stCondLst>
                                            <p:cond delay="0"/>
                                          </p:stCondLst>
                                        </p:cTn>
                                        <p:tgtEl>
                                          <p:spTgt spid="24475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8" presetClass="entr" presetSubtype="6" fill="hold" grpId="0" nodeType="clickEffect">
                                  <p:stCondLst>
                                    <p:cond delay="0"/>
                                  </p:stCondLst>
                                  <p:childTnLst>
                                    <p:set>
                                      <p:cBhvr>
                                        <p:cTn id="42" dur="1" fill="hold">
                                          <p:stCondLst>
                                            <p:cond delay="0"/>
                                          </p:stCondLst>
                                        </p:cTn>
                                        <p:tgtEl>
                                          <p:spTgt spid="244760"/>
                                        </p:tgtEl>
                                        <p:attrNameLst>
                                          <p:attrName>style.visibility</p:attrName>
                                        </p:attrNameLst>
                                      </p:cBhvr>
                                      <p:to>
                                        <p:strVal val="visible"/>
                                      </p:to>
                                    </p:set>
                                    <p:animEffect transition="in" filter="strips(downRight)">
                                      <p:cBhvr>
                                        <p:cTn id="43" dur="1000"/>
                                        <p:tgtEl>
                                          <p:spTgt spid="244760"/>
                                        </p:tgtEl>
                                      </p:cBhvr>
                                    </p:animEffect>
                                  </p:childTnLst>
                                </p:cTn>
                              </p:par>
                            </p:childTnLst>
                          </p:cTn>
                        </p:par>
                        <p:par>
                          <p:cTn id="44" fill="hold" nodeType="afterGroup">
                            <p:stCondLst>
                              <p:cond delay="1000"/>
                            </p:stCondLst>
                            <p:childTnLst>
                              <p:par>
                                <p:cTn id="45" presetID="53" presetClass="entr" presetSubtype="0" fill="hold" nodeType="afterEffect">
                                  <p:stCondLst>
                                    <p:cond delay="0"/>
                                  </p:stCondLst>
                                  <p:childTnLst>
                                    <p:set>
                                      <p:cBhvr>
                                        <p:cTn id="46" dur="1" fill="hold">
                                          <p:stCondLst>
                                            <p:cond delay="0"/>
                                          </p:stCondLst>
                                        </p:cTn>
                                        <p:tgtEl>
                                          <p:spTgt spid="244824"/>
                                        </p:tgtEl>
                                        <p:attrNameLst>
                                          <p:attrName>style.visibility</p:attrName>
                                        </p:attrNameLst>
                                      </p:cBhvr>
                                      <p:to>
                                        <p:strVal val="visible"/>
                                      </p:to>
                                    </p:set>
                                    <p:anim calcmode="lin" valueType="num">
                                      <p:cBhvr>
                                        <p:cTn id="47" dur="1000" fill="hold"/>
                                        <p:tgtEl>
                                          <p:spTgt spid="244824"/>
                                        </p:tgtEl>
                                        <p:attrNameLst>
                                          <p:attrName>ppt_w</p:attrName>
                                        </p:attrNameLst>
                                      </p:cBhvr>
                                      <p:tavLst>
                                        <p:tav tm="0">
                                          <p:val>
                                            <p:fltVal val="0"/>
                                          </p:val>
                                        </p:tav>
                                        <p:tav tm="100000">
                                          <p:val>
                                            <p:strVal val="#ppt_w"/>
                                          </p:val>
                                        </p:tav>
                                      </p:tavLst>
                                    </p:anim>
                                    <p:anim calcmode="lin" valueType="num">
                                      <p:cBhvr>
                                        <p:cTn id="48" dur="1000" fill="hold"/>
                                        <p:tgtEl>
                                          <p:spTgt spid="244824"/>
                                        </p:tgtEl>
                                        <p:attrNameLst>
                                          <p:attrName>ppt_h</p:attrName>
                                        </p:attrNameLst>
                                      </p:cBhvr>
                                      <p:tavLst>
                                        <p:tav tm="0">
                                          <p:val>
                                            <p:fltVal val="0"/>
                                          </p:val>
                                        </p:tav>
                                        <p:tav tm="100000">
                                          <p:val>
                                            <p:strVal val="#ppt_h"/>
                                          </p:val>
                                        </p:tav>
                                      </p:tavLst>
                                    </p:anim>
                                    <p:animEffect transition="in" filter="fade">
                                      <p:cBhvr>
                                        <p:cTn id="49" dur="1000"/>
                                        <p:tgtEl>
                                          <p:spTgt spid="24482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8" presetClass="entr" presetSubtype="6" fill="hold" grpId="0" nodeType="clickEffect">
                                  <p:stCondLst>
                                    <p:cond delay="0"/>
                                  </p:stCondLst>
                                  <p:childTnLst>
                                    <p:set>
                                      <p:cBhvr>
                                        <p:cTn id="53" dur="1" fill="hold">
                                          <p:stCondLst>
                                            <p:cond delay="0"/>
                                          </p:stCondLst>
                                        </p:cTn>
                                        <p:tgtEl>
                                          <p:spTgt spid="244761"/>
                                        </p:tgtEl>
                                        <p:attrNameLst>
                                          <p:attrName>style.visibility</p:attrName>
                                        </p:attrNameLst>
                                      </p:cBhvr>
                                      <p:to>
                                        <p:strVal val="visible"/>
                                      </p:to>
                                    </p:set>
                                    <p:animEffect transition="in" filter="strips(downRight)">
                                      <p:cBhvr>
                                        <p:cTn id="54" dur="1000"/>
                                        <p:tgtEl>
                                          <p:spTgt spid="244761"/>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7" presetClass="entr" presetSubtype="0" fill="hold" grpId="0" nodeType="clickEffect">
                                  <p:stCondLst>
                                    <p:cond delay="0"/>
                                  </p:stCondLst>
                                  <p:iterate type="lt">
                                    <p:tmPct val="50000"/>
                                  </p:iterate>
                                  <p:childTnLst>
                                    <p:set>
                                      <p:cBhvr>
                                        <p:cTn id="58" dur="1" fill="hold">
                                          <p:stCondLst>
                                            <p:cond delay="0"/>
                                          </p:stCondLst>
                                        </p:cTn>
                                        <p:tgtEl>
                                          <p:spTgt spid="244825"/>
                                        </p:tgtEl>
                                        <p:attrNameLst>
                                          <p:attrName>style.visibility</p:attrName>
                                        </p:attrNameLst>
                                      </p:cBhvr>
                                      <p:to>
                                        <p:strVal val="visible"/>
                                      </p:to>
                                    </p:set>
                                    <p:anim calcmode="discrete" valueType="clr">
                                      <p:cBhvr override="childStyle">
                                        <p:cTn id="59" dur="80"/>
                                        <p:tgtEl>
                                          <p:spTgt spid="244825"/>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244825"/>
                                        </p:tgtEl>
                                        <p:attrNameLst>
                                          <p:attrName>fillcolor</p:attrName>
                                        </p:attrNameLst>
                                      </p:cBhvr>
                                      <p:tavLst>
                                        <p:tav tm="0">
                                          <p:val>
                                            <p:clrVal>
                                              <a:schemeClr val="accent2"/>
                                            </p:clrVal>
                                          </p:val>
                                        </p:tav>
                                        <p:tav tm="50000">
                                          <p:val>
                                            <p:clrVal>
                                              <a:schemeClr val="hlink"/>
                                            </p:clrVal>
                                          </p:val>
                                        </p:tav>
                                      </p:tavLst>
                                    </p:anim>
                                    <p:set>
                                      <p:cBhvr>
                                        <p:cTn id="61" dur="80"/>
                                        <p:tgtEl>
                                          <p:spTgt spid="244825"/>
                                        </p:tgtEl>
                                        <p:attrNameLst>
                                          <p:attrName>fill.type</p:attrName>
                                        </p:attrNameLst>
                                      </p:cBhvr>
                                      <p:to>
                                        <p:strVal val="solid"/>
                                      </p:to>
                                    </p:set>
                                  </p:childTnLst>
                                </p:cTn>
                              </p:par>
                            </p:childTnLst>
                          </p:cTn>
                        </p:par>
                        <p:par>
                          <p:cTn id="62" fill="hold" nodeType="afterGroup">
                            <p:stCondLst>
                              <p:cond delay="520"/>
                            </p:stCondLst>
                            <p:childTnLst>
                              <p:par>
                                <p:cTn id="63" presetID="18" presetClass="entr" presetSubtype="6" fill="hold" grpId="0" nodeType="afterEffect">
                                  <p:stCondLst>
                                    <p:cond delay="500"/>
                                  </p:stCondLst>
                                  <p:childTnLst>
                                    <p:set>
                                      <p:cBhvr>
                                        <p:cTn id="64" dur="1" fill="hold">
                                          <p:stCondLst>
                                            <p:cond delay="0"/>
                                          </p:stCondLst>
                                        </p:cTn>
                                        <p:tgtEl>
                                          <p:spTgt spid="244805"/>
                                        </p:tgtEl>
                                        <p:attrNameLst>
                                          <p:attrName>style.visibility</p:attrName>
                                        </p:attrNameLst>
                                      </p:cBhvr>
                                      <p:to>
                                        <p:strVal val="visible"/>
                                      </p:to>
                                    </p:set>
                                    <p:animEffect transition="in" filter="strips(downRight)">
                                      <p:cBhvr>
                                        <p:cTn id="65" dur="1000"/>
                                        <p:tgtEl>
                                          <p:spTgt spid="244805"/>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7" presetClass="entr" presetSubtype="0" fill="hold" grpId="0" nodeType="clickEffect">
                                  <p:stCondLst>
                                    <p:cond delay="0"/>
                                  </p:stCondLst>
                                  <p:iterate type="lt">
                                    <p:tmPct val="50000"/>
                                  </p:iterate>
                                  <p:childTnLst>
                                    <p:set>
                                      <p:cBhvr>
                                        <p:cTn id="69" dur="1" fill="hold">
                                          <p:stCondLst>
                                            <p:cond delay="0"/>
                                          </p:stCondLst>
                                        </p:cTn>
                                        <p:tgtEl>
                                          <p:spTgt spid="244826"/>
                                        </p:tgtEl>
                                        <p:attrNameLst>
                                          <p:attrName>style.visibility</p:attrName>
                                        </p:attrNameLst>
                                      </p:cBhvr>
                                      <p:to>
                                        <p:strVal val="visible"/>
                                      </p:to>
                                    </p:set>
                                    <p:anim calcmode="discrete" valueType="clr">
                                      <p:cBhvr override="childStyle">
                                        <p:cTn id="70" dur="80"/>
                                        <p:tgtEl>
                                          <p:spTgt spid="244826"/>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244826"/>
                                        </p:tgtEl>
                                        <p:attrNameLst>
                                          <p:attrName>fillcolor</p:attrName>
                                        </p:attrNameLst>
                                      </p:cBhvr>
                                      <p:tavLst>
                                        <p:tav tm="0">
                                          <p:val>
                                            <p:clrVal>
                                              <a:schemeClr val="accent2"/>
                                            </p:clrVal>
                                          </p:val>
                                        </p:tav>
                                        <p:tav tm="50000">
                                          <p:val>
                                            <p:clrVal>
                                              <a:schemeClr val="hlink"/>
                                            </p:clrVal>
                                          </p:val>
                                        </p:tav>
                                      </p:tavLst>
                                    </p:anim>
                                    <p:set>
                                      <p:cBhvr>
                                        <p:cTn id="72" dur="80"/>
                                        <p:tgtEl>
                                          <p:spTgt spid="244826"/>
                                        </p:tgtEl>
                                        <p:attrNameLst>
                                          <p:attrName>fill.type</p:attrName>
                                        </p:attrNameLst>
                                      </p:cBhvr>
                                      <p:to>
                                        <p:strVal val="solid"/>
                                      </p:to>
                                    </p:set>
                                  </p:childTnLst>
                                </p:cTn>
                              </p:par>
                            </p:childTnLst>
                          </p:cTn>
                        </p:par>
                        <p:par>
                          <p:cTn id="73" fill="hold" nodeType="afterGroup">
                            <p:stCondLst>
                              <p:cond delay="720"/>
                            </p:stCondLst>
                            <p:childTnLst>
                              <p:par>
                                <p:cTn id="74" presetID="18" presetClass="entr" presetSubtype="6" fill="hold" nodeType="afterEffect">
                                  <p:stCondLst>
                                    <p:cond delay="500"/>
                                  </p:stCondLst>
                                  <p:childTnLst>
                                    <p:set>
                                      <p:cBhvr>
                                        <p:cTn id="75" dur="1" fill="hold">
                                          <p:stCondLst>
                                            <p:cond delay="0"/>
                                          </p:stCondLst>
                                        </p:cTn>
                                        <p:tgtEl>
                                          <p:spTgt spid="244814"/>
                                        </p:tgtEl>
                                        <p:attrNameLst>
                                          <p:attrName>style.visibility</p:attrName>
                                        </p:attrNameLst>
                                      </p:cBhvr>
                                      <p:to>
                                        <p:strVal val="visible"/>
                                      </p:to>
                                    </p:set>
                                    <p:animEffect transition="in" filter="strips(downRight)">
                                      <p:cBhvr>
                                        <p:cTn id="76" dur="1000"/>
                                        <p:tgtEl>
                                          <p:spTgt spid="244814"/>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7" presetClass="entr" presetSubtype="0" fill="hold" grpId="0" nodeType="clickEffect">
                                  <p:stCondLst>
                                    <p:cond delay="0"/>
                                  </p:stCondLst>
                                  <p:iterate type="lt">
                                    <p:tmPct val="50000"/>
                                  </p:iterate>
                                  <p:childTnLst>
                                    <p:set>
                                      <p:cBhvr>
                                        <p:cTn id="80" dur="1" fill="hold">
                                          <p:stCondLst>
                                            <p:cond delay="0"/>
                                          </p:stCondLst>
                                        </p:cTn>
                                        <p:tgtEl>
                                          <p:spTgt spid="244827"/>
                                        </p:tgtEl>
                                        <p:attrNameLst>
                                          <p:attrName>style.visibility</p:attrName>
                                        </p:attrNameLst>
                                      </p:cBhvr>
                                      <p:to>
                                        <p:strVal val="visible"/>
                                      </p:to>
                                    </p:set>
                                    <p:anim calcmode="discrete" valueType="clr">
                                      <p:cBhvr override="childStyle">
                                        <p:cTn id="81" dur="80"/>
                                        <p:tgtEl>
                                          <p:spTgt spid="244827"/>
                                        </p:tgtEl>
                                        <p:attrNameLst>
                                          <p:attrName>style.color</p:attrName>
                                        </p:attrNameLst>
                                      </p:cBhvr>
                                      <p:tavLst>
                                        <p:tav tm="0">
                                          <p:val>
                                            <p:clrVal>
                                              <a:schemeClr val="accent2"/>
                                            </p:clrVal>
                                          </p:val>
                                        </p:tav>
                                        <p:tav tm="50000">
                                          <p:val>
                                            <p:clrVal>
                                              <a:schemeClr val="hlink"/>
                                            </p:clrVal>
                                          </p:val>
                                        </p:tav>
                                      </p:tavLst>
                                    </p:anim>
                                    <p:anim calcmode="discrete" valueType="clr">
                                      <p:cBhvr>
                                        <p:cTn id="82" dur="80"/>
                                        <p:tgtEl>
                                          <p:spTgt spid="244827"/>
                                        </p:tgtEl>
                                        <p:attrNameLst>
                                          <p:attrName>fillcolor</p:attrName>
                                        </p:attrNameLst>
                                      </p:cBhvr>
                                      <p:tavLst>
                                        <p:tav tm="0">
                                          <p:val>
                                            <p:clrVal>
                                              <a:schemeClr val="accent2"/>
                                            </p:clrVal>
                                          </p:val>
                                        </p:tav>
                                        <p:tav tm="50000">
                                          <p:val>
                                            <p:clrVal>
                                              <a:schemeClr val="hlink"/>
                                            </p:clrVal>
                                          </p:val>
                                        </p:tav>
                                      </p:tavLst>
                                    </p:anim>
                                    <p:set>
                                      <p:cBhvr>
                                        <p:cTn id="83" dur="80"/>
                                        <p:tgtEl>
                                          <p:spTgt spid="24482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49" grpId="0"/>
      <p:bldP spid="244750" grpId="0"/>
      <p:bldP spid="244751" grpId="0"/>
      <p:bldP spid="244752" grpId="0"/>
      <p:bldP spid="244753" grpId="0"/>
      <p:bldP spid="244754" grpId="0"/>
      <p:bldP spid="244755" grpId="0"/>
      <p:bldP spid="244756" grpId="0"/>
      <p:bldP spid="244758" grpId="0"/>
      <p:bldP spid="244760" grpId="0"/>
      <p:bldP spid="244761" grpId="0"/>
      <p:bldP spid="244805" grpId="0"/>
      <p:bldP spid="244825" grpId="0"/>
      <p:bldP spid="244826" grpId="0"/>
      <p:bldP spid="2448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0" y="458788"/>
            <a:ext cx="8893175" cy="615950"/>
          </a:xfrm>
          <a:prstGeom prst="rect">
            <a:avLst/>
          </a:prstGeom>
          <a:noFill/>
          <a:ln w="9525">
            <a:noFill/>
            <a:miter lim="800000"/>
            <a:headEnd/>
            <a:tailEnd/>
          </a:ln>
          <a:effectLst/>
        </p:spPr>
        <p:txBody>
          <a:bodyPr>
            <a:spAutoFit/>
          </a:bodyPr>
          <a:lstStyle/>
          <a:p>
            <a:pPr eaLnBrk="1" hangingPunct="1">
              <a:spcBef>
                <a:spcPct val="50000"/>
              </a:spcBef>
              <a:defRPr/>
            </a:pPr>
            <a:r>
              <a:rPr lang="en-US" sz="3400" b="1" dirty="0">
                <a:solidFill>
                  <a:srgbClr val="0000FF"/>
                </a:solidFill>
                <a:effectLst>
                  <a:outerShdw blurRad="38100" dist="38100" dir="2700000" algn="tl">
                    <a:srgbClr val="C0C0C0"/>
                  </a:outerShdw>
                </a:effectLst>
                <a:latin typeface="Times New Roman" pitchFamily="18" charset="0"/>
                <a:cs typeface="Times New Roman" pitchFamily="18" charset="0"/>
              </a:rPr>
              <a:t>2. </a:t>
            </a:r>
            <a:r>
              <a:rPr lang="en-US" sz="3400" b="1" dirty="0" err="1">
                <a:solidFill>
                  <a:srgbClr val="0000FF"/>
                </a:solidFill>
                <a:effectLst>
                  <a:outerShdw blurRad="38100" dist="38100" dir="2700000" algn="tl">
                    <a:srgbClr val="C0C0C0"/>
                  </a:outerShdw>
                </a:effectLst>
                <a:latin typeface="Times New Roman" pitchFamily="18" charset="0"/>
                <a:cs typeface="Times New Roman" pitchFamily="18" charset="0"/>
              </a:rPr>
              <a:t>Các</a:t>
            </a:r>
            <a:r>
              <a:rPr lang="en-US" sz="34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400" b="1" dirty="0" err="1">
                <a:solidFill>
                  <a:srgbClr val="0000FF"/>
                </a:solidFill>
                <a:effectLst>
                  <a:outerShdw blurRad="38100" dist="38100" dir="2700000" algn="tl">
                    <a:srgbClr val="C0C0C0"/>
                  </a:outerShdw>
                </a:effectLst>
                <a:latin typeface="Times New Roman" pitchFamily="18" charset="0"/>
                <a:cs typeface="Times New Roman" pitchFamily="18" charset="0"/>
              </a:rPr>
              <a:t>phép</a:t>
            </a:r>
            <a:r>
              <a:rPr lang="en-US" sz="34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400" b="1" dirty="0" err="1">
                <a:solidFill>
                  <a:srgbClr val="0000FF"/>
                </a:solidFill>
                <a:effectLst>
                  <a:outerShdw blurRad="38100" dist="38100" dir="2700000" algn="tl">
                    <a:srgbClr val="C0C0C0"/>
                  </a:outerShdw>
                </a:effectLst>
                <a:latin typeface="Times New Roman" pitchFamily="18" charset="0"/>
                <a:cs typeface="Times New Roman" pitchFamily="18" charset="0"/>
              </a:rPr>
              <a:t>toán</a:t>
            </a:r>
            <a:r>
              <a:rPr lang="en-US" sz="34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400" b="1" dirty="0" err="1">
                <a:solidFill>
                  <a:srgbClr val="0000FF"/>
                </a:solidFill>
                <a:effectLst>
                  <a:outerShdw blurRad="38100" dist="38100" dir="2700000" algn="tl">
                    <a:srgbClr val="C0C0C0"/>
                  </a:outerShdw>
                </a:effectLst>
                <a:latin typeface="Times New Roman" pitchFamily="18" charset="0"/>
                <a:cs typeface="Times New Roman" pitchFamily="18" charset="0"/>
              </a:rPr>
              <a:t>với</a:t>
            </a:r>
            <a:r>
              <a:rPr lang="en-US" sz="34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400" b="1" dirty="0" err="1">
                <a:solidFill>
                  <a:srgbClr val="0000FF"/>
                </a:solidFill>
                <a:effectLst>
                  <a:outerShdw blurRad="38100" dist="38100" dir="2700000" algn="tl">
                    <a:srgbClr val="C0C0C0"/>
                  </a:outerShdw>
                </a:effectLst>
                <a:latin typeface="Times New Roman" pitchFamily="18" charset="0"/>
                <a:cs typeface="Times New Roman" pitchFamily="18" charset="0"/>
              </a:rPr>
              <a:t>dữ</a:t>
            </a:r>
            <a:r>
              <a:rPr lang="en-US" sz="34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400" b="1" dirty="0" err="1">
                <a:solidFill>
                  <a:srgbClr val="0000FF"/>
                </a:solidFill>
                <a:effectLst>
                  <a:outerShdw blurRad="38100" dist="38100" dir="2700000" algn="tl">
                    <a:srgbClr val="C0C0C0"/>
                  </a:outerShdw>
                </a:effectLst>
                <a:latin typeface="Times New Roman" pitchFamily="18" charset="0"/>
                <a:cs typeface="Times New Roman" pitchFamily="18" charset="0"/>
              </a:rPr>
              <a:t>liệu</a:t>
            </a:r>
            <a:r>
              <a:rPr lang="en-US" sz="34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400" b="1" dirty="0" err="1">
                <a:solidFill>
                  <a:srgbClr val="0000FF"/>
                </a:solidFill>
                <a:effectLst>
                  <a:outerShdw blurRad="38100" dist="38100" dir="2700000" algn="tl">
                    <a:srgbClr val="C0C0C0"/>
                  </a:outerShdw>
                </a:effectLst>
                <a:latin typeface="Times New Roman" pitchFamily="18" charset="0"/>
                <a:cs typeface="Times New Roman" pitchFamily="18" charset="0"/>
              </a:rPr>
              <a:t>kiểu</a:t>
            </a:r>
            <a:r>
              <a:rPr lang="en-US" sz="34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400" b="1" dirty="0" err="1">
                <a:solidFill>
                  <a:srgbClr val="0000FF"/>
                </a:solidFill>
                <a:effectLst>
                  <a:outerShdw blurRad="38100" dist="38100" dir="2700000" algn="tl">
                    <a:srgbClr val="C0C0C0"/>
                  </a:outerShdw>
                </a:effectLst>
                <a:latin typeface="Times New Roman" pitchFamily="18" charset="0"/>
                <a:cs typeface="Times New Roman" pitchFamily="18" charset="0"/>
              </a:rPr>
              <a:t>số</a:t>
            </a:r>
            <a:r>
              <a:rPr lang="en-US" sz="3400" b="1" dirty="0">
                <a:solidFill>
                  <a:srgbClr val="0000FF"/>
                </a:solidFill>
                <a:effectLst>
                  <a:outerShdw blurRad="38100" dist="38100" dir="2700000" algn="tl">
                    <a:srgbClr val="C0C0C0"/>
                  </a:outerShdw>
                </a:effectLst>
                <a:latin typeface="Times New Roman" pitchFamily="18" charset="0"/>
                <a:cs typeface="Times New Roman" pitchFamily="18" charset="0"/>
              </a:rPr>
              <a:t>:</a:t>
            </a:r>
          </a:p>
        </p:txBody>
      </p:sp>
      <p:grpSp>
        <p:nvGrpSpPr>
          <p:cNvPr id="13315" name="Group 12"/>
          <p:cNvGrpSpPr>
            <a:grpSpLocks/>
          </p:cNvGrpSpPr>
          <p:nvPr/>
        </p:nvGrpSpPr>
        <p:grpSpPr bwMode="auto">
          <a:xfrm>
            <a:off x="-98425" y="2994025"/>
            <a:ext cx="3786188" cy="1428750"/>
            <a:chOff x="249" y="2296"/>
            <a:chExt cx="1859" cy="691"/>
          </a:xfrm>
        </p:grpSpPr>
        <p:sp>
          <p:nvSpPr>
            <p:cNvPr id="13336" name="Text Box 13"/>
            <p:cNvSpPr txBox="1">
              <a:spLocks noChangeArrowheads="1"/>
            </p:cNvSpPr>
            <p:nvPr/>
          </p:nvSpPr>
          <p:spPr bwMode="auto">
            <a:xfrm>
              <a:off x="249" y="2296"/>
              <a:ext cx="1859" cy="6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200">
                <a:solidFill>
                  <a:srgbClr val="000099"/>
                </a:solidFill>
              </a:endParaRPr>
            </a:p>
            <a:p>
              <a:pPr eaLnBrk="1" hangingPunct="1">
                <a:spcBef>
                  <a:spcPct val="0"/>
                </a:spcBef>
                <a:buFontTx/>
                <a:buNone/>
              </a:pPr>
              <a:endParaRPr lang="en-US" altLang="en-US" sz="2200">
                <a:solidFill>
                  <a:schemeClr val="bg1"/>
                </a:solidFill>
              </a:endParaRPr>
            </a:p>
            <a:p>
              <a:pPr eaLnBrk="1" hangingPunct="1">
                <a:spcBef>
                  <a:spcPct val="0"/>
                </a:spcBef>
                <a:buFontTx/>
                <a:buNone/>
              </a:pPr>
              <a:r>
                <a:rPr lang="en-US" altLang="en-US" sz="2200">
                  <a:solidFill>
                    <a:srgbClr val="000099"/>
                  </a:solidFill>
                </a:rPr>
                <a:t>  </a:t>
              </a:r>
            </a:p>
          </p:txBody>
        </p:sp>
        <p:graphicFrame>
          <p:nvGraphicFramePr>
            <p:cNvPr id="13337" name="Object 2"/>
            <p:cNvGraphicFramePr>
              <a:graphicFrameLocks noChangeAspect="1"/>
            </p:cNvGraphicFramePr>
            <p:nvPr/>
          </p:nvGraphicFramePr>
          <p:xfrm>
            <a:off x="632" y="2387"/>
            <a:ext cx="1126" cy="499"/>
          </p:xfrm>
          <a:graphic>
            <a:graphicData uri="http://schemas.openxmlformats.org/presentationml/2006/ole">
              <mc:AlternateContent xmlns:mc="http://schemas.openxmlformats.org/markup-compatibility/2006">
                <mc:Choice xmlns:v="urn:schemas-microsoft-com:vml" Requires="v">
                  <p:oleObj spid="_x0000_s13364" name="Equation" r:id="rId3" imgW="888614" imgH="393529" progId="Equation.3">
                    <p:embed/>
                  </p:oleObj>
                </mc:Choice>
                <mc:Fallback>
                  <p:oleObj name="Equation" r:id="rId3" imgW="888614" imgH="393529"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 y="2387"/>
                          <a:ext cx="1126" cy="4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3316" name="Group 17"/>
          <p:cNvGrpSpPr>
            <a:grpSpLocks/>
          </p:cNvGrpSpPr>
          <p:nvPr/>
        </p:nvGrpSpPr>
        <p:grpSpPr bwMode="auto">
          <a:xfrm>
            <a:off x="5214938" y="4424363"/>
            <a:ext cx="3714750" cy="1571625"/>
            <a:chOff x="249" y="2296"/>
            <a:chExt cx="1943" cy="691"/>
          </a:xfrm>
        </p:grpSpPr>
        <p:sp>
          <p:nvSpPr>
            <p:cNvPr id="13334" name="Text Box 18"/>
            <p:cNvSpPr txBox="1">
              <a:spLocks noChangeArrowheads="1"/>
            </p:cNvSpPr>
            <p:nvPr/>
          </p:nvSpPr>
          <p:spPr bwMode="auto">
            <a:xfrm>
              <a:off x="249" y="2296"/>
              <a:ext cx="1859" cy="6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200">
                <a:solidFill>
                  <a:srgbClr val="000099"/>
                </a:solidFill>
              </a:endParaRPr>
            </a:p>
            <a:p>
              <a:pPr eaLnBrk="1" hangingPunct="1">
                <a:spcBef>
                  <a:spcPct val="0"/>
                </a:spcBef>
                <a:buFontTx/>
                <a:buNone/>
              </a:pPr>
              <a:endParaRPr lang="en-US" altLang="en-US" sz="2200">
                <a:solidFill>
                  <a:schemeClr val="bg1"/>
                </a:solidFill>
              </a:endParaRPr>
            </a:p>
            <a:p>
              <a:pPr eaLnBrk="1" hangingPunct="1">
                <a:spcBef>
                  <a:spcPct val="0"/>
                </a:spcBef>
                <a:buFontTx/>
                <a:buNone/>
              </a:pPr>
              <a:r>
                <a:rPr lang="en-US" altLang="en-US" sz="2200">
                  <a:solidFill>
                    <a:srgbClr val="000099"/>
                  </a:solidFill>
                </a:rPr>
                <a:t>  </a:t>
              </a:r>
            </a:p>
          </p:txBody>
        </p:sp>
        <p:graphicFrame>
          <p:nvGraphicFramePr>
            <p:cNvPr id="13335" name="Object 3"/>
            <p:cNvGraphicFramePr>
              <a:graphicFrameLocks noChangeAspect="1"/>
            </p:cNvGraphicFramePr>
            <p:nvPr/>
          </p:nvGraphicFramePr>
          <p:xfrm>
            <a:off x="438" y="2359"/>
            <a:ext cx="1754" cy="499"/>
          </p:xfrm>
          <a:graphic>
            <a:graphicData uri="http://schemas.openxmlformats.org/presentationml/2006/ole">
              <mc:AlternateContent xmlns:mc="http://schemas.openxmlformats.org/markup-compatibility/2006">
                <mc:Choice xmlns:v="urn:schemas-microsoft-com:vml" Requires="v">
                  <p:oleObj spid="_x0000_s13365" name="Equation" r:id="rId5" imgW="1384300" imgH="393700" progId="Equation.3">
                    <p:embed/>
                  </p:oleObj>
                </mc:Choice>
                <mc:Fallback>
                  <p:oleObj name="Equation" r:id="rId5" imgW="1384300" imgH="3937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 y="2359"/>
                          <a:ext cx="1754" cy="4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3317" name="TextBox 13"/>
          <p:cNvSpPr txBox="1">
            <a:spLocks noChangeArrowheads="1"/>
          </p:cNvSpPr>
          <p:nvPr/>
        </p:nvSpPr>
        <p:spPr bwMode="auto">
          <a:xfrm>
            <a:off x="4572000" y="3263900"/>
            <a:ext cx="3000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aphicFrame>
        <p:nvGraphicFramePr>
          <p:cNvPr id="13318" name="Object 9"/>
          <p:cNvGraphicFramePr>
            <a:graphicFrameLocks noChangeAspect="1"/>
          </p:cNvGraphicFramePr>
          <p:nvPr/>
        </p:nvGraphicFramePr>
        <p:xfrm>
          <a:off x="5500688" y="3406775"/>
          <a:ext cx="3357562" cy="785813"/>
        </p:xfrm>
        <a:graphic>
          <a:graphicData uri="http://schemas.openxmlformats.org/presentationml/2006/ole">
            <mc:AlternateContent xmlns:mc="http://schemas.openxmlformats.org/markup-compatibility/2006">
              <mc:Choice xmlns:v="urn:schemas-microsoft-com:vml" Requires="v">
                <p:oleObj spid="_x0000_s13366" name="Equation" r:id="rId7" imgW="901309" imgH="228501" progId="Equation.3">
                  <p:embed/>
                </p:oleObj>
              </mc:Choice>
              <mc:Fallback>
                <p:oleObj name="Equation" r:id="rId7" imgW="901309" imgH="228501"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00688" y="3406775"/>
                        <a:ext cx="3357562" cy="785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19" name="Object 6"/>
          <p:cNvGraphicFramePr>
            <a:graphicFrameLocks noChangeAspect="1"/>
          </p:cNvGraphicFramePr>
          <p:nvPr/>
        </p:nvGraphicFramePr>
        <p:xfrm>
          <a:off x="500063" y="4567238"/>
          <a:ext cx="3357562" cy="703262"/>
        </p:xfrm>
        <a:graphic>
          <a:graphicData uri="http://schemas.openxmlformats.org/presentationml/2006/ole">
            <mc:AlternateContent xmlns:mc="http://schemas.openxmlformats.org/markup-compatibility/2006">
              <mc:Choice xmlns:v="urn:schemas-microsoft-com:vml" Requires="v">
                <p:oleObj spid="_x0000_s13367" name="Equation" r:id="rId9" imgW="736600" imgH="203200" progId="Equation.3">
                  <p:embed/>
                </p:oleObj>
              </mc:Choice>
              <mc:Fallback>
                <p:oleObj name="Equation" r:id="rId9" imgW="736600" imgH="203200" progId="Equation.3">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0063" y="4567238"/>
                        <a:ext cx="3357562" cy="70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20" name="TextBox 16"/>
          <p:cNvSpPr txBox="1">
            <a:spLocks noChangeArrowheads="1"/>
          </p:cNvSpPr>
          <p:nvPr/>
        </p:nvSpPr>
        <p:spPr bwMode="auto">
          <a:xfrm>
            <a:off x="0" y="3406775"/>
            <a:ext cx="714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a:solidFill>
                  <a:srgbClr val="0000FF"/>
                </a:solidFill>
              </a:rPr>
              <a:t>1.</a:t>
            </a:r>
          </a:p>
        </p:txBody>
      </p:sp>
      <p:sp>
        <p:nvSpPr>
          <p:cNvPr id="13321" name="TextBox 17"/>
          <p:cNvSpPr txBox="1">
            <a:spLocks noChangeArrowheads="1"/>
          </p:cNvSpPr>
          <p:nvPr/>
        </p:nvSpPr>
        <p:spPr bwMode="auto">
          <a:xfrm>
            <a:off x="4786313" y="3478213"/>
            <a:ext cx="6429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a:solidFill>
                  <a:srgbClr val="0000FF"/>
                </a:solidFill>
              </a:rPr>
              <a:t>2.</a:t>
            </a:r>
          </a:p>
        </p:txBody>
      </p:sp>
      <p:sp>
        <p:nvSpPr>
          <p:cNvPr id="13322" name="TextBox 18"/>
          <p:cNvSpPr txBox="1">
            <a:spLocks noChangeArrowheads="1"/>
          </p:cNvSpPr>
          <p:nvPr/>
        </p:nvSpPr>
        <p:spPr bwMode="auto">
          <a:xfrm>
            <a:off x="0" y="4638675"/>
            <a:ext cx="642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a:solidFill>
                  <a:srgbClr val="0000FF"/>
                </a:solidFill>
              </a:rPr>
              <a:t>3.</a:t>
            </a:r>
          </a:p>
        </p:txBody>
      </p:sp>
      <p:sp>
        <p:nvSpPr>
          <p:cNvPr id="13323" name="TextBox 19"/>
          <p:cNvSpPr txBox="1">
            <a:spLocks noChangeArrowheads="1"/>
          </p:cNvSpPr>
          <p:nvPr/>
        </p:nvSpPr>
        <p:spPr bwMode="auto">
          <a:xfrm>
            <a:off x="4786313" y="4710113"/>
            <a:ext cx="6429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a:solidFill>
                  <a:srgbClr val="0000FF"/>
                </a:solidFill>
              </a:rPr>
              <a:t>4.</a:t>
            </a:r>
          </a:p>
        </p:txBody>
      </p:sp>
      <p:sp>
        <p:nvSpPr>
          <p:cNvPr id="13324" name="Rectangle 22"/>
          <p:cNvSpPr>
            <a:spLocks noChangeArrowheads="1"/>
          </p:cNvSpPr>
          <p:nvPr/>
        </p:nvSpPr>
        <p:spPr bwMode="auto">
          <a:xfrm>
            <a:off x="214313" y="1000125"/>
            <a:ext cx="87153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000">
                <a:latin typeface="Times New Roman" panose="02020603050405020304" pitchFamily="18" charset="0"/>
                <a:cs typeface="Times New Roman" panose="02020603050405020304" pitchFamily="18" charset="0"/>
              </a:rPr>
              <a:t>Thảo luận nhóm, lớp chia thành 4 nhóm. Mỗi nhóm thực hiện 1 câu theo chọn ô chữ, thời gian 1 phút.</a:t>
            </a:r>
            <a:endParaRPr lang="en-US" altLang="en-US" sz="3000"/>
          </a:p>
        </p:txBody>
      </p:sp>
      <p:sp>
        <p:nvSpPr>
          <p:cNvPr id="24" name="Rounded Rectangle 23"/>
          <p:cNvSpPr/>
          <p:nvPr/>
        </p:nvSpPr>
        <p:spPr>
          <a:xfrm>
            <a:off x="0" y="3208098"/>
            <a:ext cx="3643306" cy="1071570"/>
          </a:xfrm>
          <a:prstGeom prst="roundRect">
            <a:avLst/>
          </a:prstGeom>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scene3d>
            <a:camera prst="orthographicFront"/>
            <a:lightRig rig="threePt" dir="t"/>
          </a:scene3d>
          <a:sp3d>
            <a:bevelT w="114300" prst="hardEdge"/>
          </a:sp3d>
        </p:spPr>
        <p:style>
          <a:lnRef idx="2">
            <a:schemeClr val="accent1">
              <a:shade val="50000"/>
            </a:schemeClr>
          </a:lnRef>
          <a:fillRef idx="1003">
            <a:schemeClr val="lt1"/>
          </a:fillRef>
          <a:effectRef idx="0">
            <a:schemeClr val="accent1"/>
          </a:effectRef>
          <a:fontRef idx="minor">
            <a:schemeClr val="lt1"/>
          </a:fontRef>
        </p:style>
        <p:txBody>
          <a:bodyPr anchor="ctr"/>
          <a:lstStyle/>
          <a:p>
            <a:pPr algn="ctr" eaLnBrk="1" hangingPunct="1">
              <a:defRPr/>
            </a:pPr>
            <a:r>
              <a:rPr lang="en-US" sz="8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1</a:t>
            </a:r>
          </a:p>
        </p:txBody>
      </p:sp>
      <p:sp>
        <p:nvSpPr>
          <p:cNvPr id="13326" name="TextBox 24"/>
          <p:cNvSpPr txBox="1">
            <a:spLocks noChangeArrowheads="1"/>
          </p:cNvSpPr>
          <p:nvPr/>
        </p:nvSpPr>
        <p:spPr bwMode="auto">
          <a:xfrm>
            <a:off x="4714875" y="3208338"/>
            <a:ext cx="3000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6" name="Rounded Rectangle 25"/>
          <p:cNvSpPr/>
          <p:nvPr/>
        </p:nvSpPr>
        <p:spPr>
          <a:xfrm>
            <a:off x="4786314" y="3136660"/>
            <a:ext cx="4357686" cy="1143008"/>
          </a:xfrm>
          <a:prstGeom prst="roundRect">
            <a:avLst/>
          </a:prstGeom>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scene3d>
            <a:camera prst="orthographicFront"/>
            <a:lightRig rig="threePt" dir="t"/>
          </a:scene3d>
          <a:sp3d>
            <a:bevelT w="114300" prst="hardEdge"/>
          </a:sp3d>
        </p:spPr>
        <p:style>
          <a:lnRef idx="2">
            <a:schemeClr val="accent1">
              <a:shade val="50000"/>
            </a:schemeClr>
          </a:lnRef>
          <a:fillRef idx="1003">
            <a:schemeClr val="lt1"/>
          </a:fillRef>
          <a:effectRef idx="0">
            <a:schemeClr val="accent1"/>
          </a:effectRef>
          <a:fontRef idx="minor">
            <a:schemeClr val="lt1"/>
          </a:fontRef>
        </p:style>
        <p:txBody>
          <a:bodyPr anchor="ctr"/>
          <a:lstStyle/>
          <a:p>
            <a:pPr algn="ctr" eaLnBrk="1" hangingPunct="1">
              <a:defRPr/>
            </a:pPr>
            <a:r>
              <a:rPr lang="en-US" sz="8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2</a:t>
            </a:r>
          </a:p>
        </p:txBody>
      </p:sp>
      <p:sp>
        <p:nvSpPr>
          <p:cNvPr id="27" name="Rounded Rectangle 26"/>
          <p:cNvSpPr/>
          <p:nvPr/>
        </p:nvSpPr>
        <p:spPr>
          <a:xfrm>
            <a:off x="0" y="4438808"/>
            <a:ext cx="3643306" cy="1143008"/>
          </a:xfrm>
          <a:prstGeom prst="roundRect">
            <a:avLst/>
          </a:prstGeom>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scene3d>
            <a:camera prst="orthographicFront"/>
            <a:lightRig rig="threePt" dir="t"/>
          </a:scene3d>
          <a:sp3d>
            <a:bevelT w="114300" prst="hardEdge"/>
          </a:sp3d>
        </p:spPr>
        <p:style>
          <a:lnRef idx="2">
            <a:schemeClr val="accent1">
              <a:shade val="50000"/>
            </a:schemeClr>
          </a:lnRef>
          <a:fillRef idx="1003">
            <a:schemeClr val="lt1"/>
          </a:fillRef>
          <a:effectRef idx="0">
            <a:schemeClr val="accent1"/>
          </a:effectRef>
          <a:fontRef idx="minor">
            <a:schemeClr val="lt1"/>
          </a:fontRef>
        </p:style>
        <p:txBody>
          <a:bodyPr anchor="ctr"/>
          <a:lstStyle/>
          <a:p>
            <a:pPr algn="ctr" eaLnBrk="1" hangingPunct="1">
              <a:defRPr/>
            </a:pPr>
            <a:r>
              <a:rPr lang="en-US" sz="8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3</a:t>
            </a:r>
          </a:p>
        </p:txBody>
      </p:sp>
      <p:sp>
        <p:nvSpPr>
          <p:cNvPr id="28" name="Rounded Rectangle 27"/>
          <p:cNvSpPr/>
          <p:nvPr/>
        </p:nvSpPr>
        <p:spPr>
          <a:xfrm>
            <a:off x="4857752" y="4438808"/>
            <a:ext cx="4286248" cy="1143008"/>
          </a:xfrm>
          <a:prstGeom prst="roundRect">
            <a:avLst/>
          </a:prstGeom>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scene3d>
            <a:camera prst="orthographicFront"/>
            <a:lightRig rig="threePt" dir="t"/>
          </a:scene3d>
          <a:sp3d>
            <a:bevelT w="114300" prst="hardEdge"/>
          </a:sp3d>
        </p:spPr>
        <p:style>
          <a:lnRef idx="2">
            <a:schemeClr val="accent1">
              <a:shade val="50000"/>
            </a:schemeClr>
          </a:lnRef>
          <a:fillRef idx="1003">
            <a:schemeClr val="lt1"/>
          </a:fillRef>
          <a:effectRef idx="0">
            <a:schemeClr val="accent1"/>
          </a:effectRef>
          <a:fontRef idx="minor">
            <a:schemeClr val="lt1"/>
          </a:fontRef>
        </p:style>
        <p:txBody>
          <a:bodyPr anchor="ctr"/>
          <a:lstStyle/>
          <a:p>
            <a:pPr algn="ctr" eaLnBrk="1" hangingPunct="1">
              <a:defRPr/>
            </a:pPr>
            <a:r>
              <a:rPr lang="en-US" sz="8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4</a:t>
            </a:r>
          </a:p>
        </p:txBody>
      </p:sp>
      <p:graphicFrame>
        <p:nvGraphicFramePr>
          <p:cNvPr id="13330" name="Object 8"/>
          <p:cNvGraphicFramePr>
            <a:graphicFrameLocks noChangeAspect="1"/>
          </p:cNvGraphicFramePr>
          <p:nvPr/>
        </p:nvGraphicFramePr>
        <p:xfrm>
          <a:off x="3214688" y="5840413"/>
          <a:ext cx="2571750" cy="1171575"/>
        </p:xfrm>
        <a:graphic>
          <a:graphicData uri="http://schemas.openxmlformats.org/presentationml/2006/ole">
            <mc:AlternateContent xmlns:mc="http://schemas.openxmlformats.org/markup-compatibility/2006">
              <mc:Choice xmlns:v="urn:schemas-microsoft-com:vml" Requires="v">
                <p:oleObj spid="_x0000_s13368" name="Equation" r:id="rId11" imgW="863225" imgH="393529" progId="Equation.3">
                  <p:embed/>
                </p:oleObj>
              </mc:Choice>
              <mc:Fallback>
                <p:oleObj name="Equation" r:id="rId11" imgW="863225" imgH="393529" progId="Equation.3">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14688" y="5840413"/>
                        <a:ext cx="2571750" cy="117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31" name="TextBox 32"/>
          <p:cNvSpPr txBox="1">
            <a:spLocks noChangeArrowheads="1"/>
          </p:cNvSpPr>
          <p:nvPr/>
        </p:nvSpPr>
        <p:spPr bwMode="auto">
          <a:xfrm>
            <a:off x="2571750" y="6154738"/>
            <a:ext cx="78581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400" b="1">
                <a:solidFill>
                  <a:srgbClr val="0000FF"/>
                </a:solidFill>
              </a:rPr>
              <a:t>5.</a:t>
            </a:r>
          </a:p>
        </p:txBody>
      </p:sp>
      <p:sp>
        <p:nvSpPr>
          <p:cNvPr id="34" name="Rounded Rectangle 33"/>
          <p:cNvSpPr/>
          <p:nvPr/>
        </p:nvSpPr>
        <p:spPr>
          <a:xfrm>
            <a:off x="1857356" y="5785332"/>
            <a:ext cx="4286248" cy="1143008"/>
          </a:xfrm>
          <a:prstGeom prst="roundRect">
            <a:avLst/>
          </a:prstGeom>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scene3d>
            <a:camera prst="orthographicFront"/>
            <a:lightRig rig="threePt" dir="t"/>
          </a:scene3d>
          <a:sp3d>
            <a:bevelT w="114300" prst="hardEdge"/>
          </a:sp3d>
        </p:spPr>
        <p:style>
          <a:lnRef idx="2">
            <a:schemeClr val="accent1">
              <a:shade val="50000"/>
            </a:schemeClr>
          </a:lnRef>
          <a:fillRef idx="1003">
            <a:schemeClr val="lt1"/>
          </a:fillRef>
          <a:effectRef idx="0">
            <a:schemeClr val="accent1"/>
          </a:effectRef>
          <a:fontRef idx="minor">
            <a:schemeClr val="lt1"/>
          </a:fontRef>
        </p:style>
        <p:txBody>
          <a:bodyPr anchor="ctr"/>
          <a:lstStyle/>
          <a:p>
            <a:pPr algn="ctr" eaLnBrk="1" hangingPunct="1">
              <a:defRPr/>
            </a:pPr>
            <a:r>
              <a:rPr lang="en-US" sz="8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5</a:t>
            </a:r>
          </a:p>
        </p:txBody>
      </p:sp>
      <p:sp>
        <p:nvSpPr>
          <p:cNvPr id="35" name="TextBox 34"/>
          <p:cNvSpPr txBox="1"/>
          <p:nvPr/>
        </p:nvSpPr>
        <p:spPr>
          <a:xfrm>
            <a:off x="0" y="2413000"/>
            <a:ext cx="9144000" cy="554038"/>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eaLnBrk="1" hangingPunct="1">
              <a:defRPr/>
            </a:pPr>
            <a:r>
              <a:rPr lang="en-US" sz="3000" dirty="0" err="1">
                <a:solidFill>
                  <a:srgbClr val="0000FF"/>
                </a:solidFill>
                <a:latin typeface="Times New Roman" pitchFamily="18" charset="0"/>
                <a:cs typeface="Times New Roman" pitchFamily="18" charset="0"/>
              </a:rPr>
              <a:t>Chuyển</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đổi</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biểu</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thức</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toán</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học</a:t>
            </a:r>
            <a:r>
              <a:rPr lang="en-US" sz="3000" dirty="0">
                <a:solidFill>
                  <a:srgbClr val="0000FF"/>
                </a:solidFill>
                <a:latin typeface="Times New Roman" pitchFamily="18" charset="0"/>
                <a:cs typeface="Times New Roman" pitchFamily="18" charset="0"/>
              </a:rPr>
              <a:t> sang </a:t>
            </a:r>
            <a:r>
              <a:rPr lang="en-US" sz="3000" dirty="0" err="1">
                <a:solidFill>
                  <a:srgbClr val="0000FF"/>
                </a:solidFill>
                <a:latin typeface="Times New Roman" pitchFamily="18" charset="0"/>
                <a:cs typeface="Times New Roman" pitchFamily="18" charset="0"/>
              </a:rPr>
              <a:t>biểu</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thức</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pascal</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sau</a:t>
            </a:r>
            <a:r>
              <a:rPr lang="en-US" sz="30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nodeType="clickPar">
                      <p:stCondLst>
                        <p:cond delay="0"/>
                      </p:stCondLst>
                      <p:childTnLst>
                        <p:par>
                          <p:cTn id="4" fill="hold" nodeType="withGroup">
                            <p:stCondLst>
                              <p:cond delay="0"/>
                            </p:stCondLst>
                            <p:childTnLst>
                              <p:par>
                                <p:cTn id="5" presetID="4" presetClass="exit" presetSubtype="16" fill="hold" nodeType="clickEffect">
                                  <p:stCondLst>
                                    <p:cond delay="0"/>
                                  </p:stCondLst>
                                  <p:childTnLst>
                                    <p:animEffect transition="out" filter="box(in)">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4" presetClass="exit" presetSubtype="16" fill="hold" nodeType="clickEffect">
                                  <p:stCondLst>
                                    <p:cond delay="0"/>
                                  </p:stCondLst>
                                  <p:childTnLst>
                                    <p:animEffect transition="out" filter="box(in)">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4" presetClass="exit" presetSubtype="16" fill="hold" nodeType="clickEffect">
                                  <p:stCondLst>
                                    <p:cond delay="0"/>
                                  </p:stCondLst>
                                  <p:childTnLst>
                                    <p:animEffect transition="out" filter="box(in)">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20" restart="whenNotActive" fill="hold" evtFilter="cancelBubble" nodeType="interactiveSeq">
                <p:stCondLst>
                  <p:cond evt="onClick" delay="0">
                    <p:tgtEl>
                      <p:spTgt spid="28"/>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4" presetClass="exit" presetSubtype="16" fill="hold" nodeType="clickEffect">
                                  <p:stCondLst>
                                    <p:cond delay="0"/>
                                  </p:stCondLst>
                                  <p:childTnLst>
                                    <p:animEffect transition="out" filter="box(in)">
                                      <p:cBhvr>
                                        <p:cTn id="24" dur="500"/>
                                        <p:tgtEl>
                                          <p:spTgt spid="28"/>
                                        </p:tgtEl>
                                      </p:cBhvr>
                                    </p:animEffect>
                                    <p:set>
                                      <p:cBhvr>
                                        <p:cTn id="25"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26" restart="whenNotActive" fill="hold" evtFilter="cancelBubble" nodeType="interactiveSeq">
                <p:stCondLst>
                  <p:cond evt="onClick" delay="0">
                    <p:tgtEl>
                      <p:spTgt spid="34"/>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4" presetClass="exit" presetSubtype="16" fill="hold" nodeType="clickEffect">
                                  <p:stCondLst>
                                    <p:cond delay="0"/>
                                  </p:stCondLst>
                                  <p:childTnLst>
                                    <p:animEffect transition="out" filter="box(in)">
                                      <p:cBhvr>
                                        <p:cTn id="30" dur="500"/>
                                        <p:tgtEl>
                                          <p:spTgt spid="34"/>
                                        </p:tgtEl>
                                      </p:cBhvr>
                                    </p:animEffect>
                                    <p:set>
                                      <p:cBhvr>
                                        <p:cTn id="31"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0" y="428625"/>
            <a:ext cx="8893175" cy="615950"/>
          </a:xfrm>
          <a:prstGeom prst="rect">
            <a:avLst/>
          </a:prstGeom>
          <a:noFill/>
          <a:ln w="9525">
            <a:noFill/>
            <a:miter lim="800000"/>
            <a:headEnd/>
            <a:tailEnd/>
          </a:ln>
          <a:effectLst/>
        </p:spPr>
        <p:txBody>
          <a:bodyPr>
            <a:spAutoFit/>
          </a:bodyPr>
          <a:lstStyle/>
          <a:p>
            <a:pPr eaLnBrk="1" hangingPunct="1">
              <a:spcBef>
                <a:spcPct val="50000"/>
              </a:spcBef>
              <a:defRPr/>
            </a:pPr>
            <a:r>
              <a:rPr lang="en-US" sz="3400" b="1" dirty="0">
                <a:solidFill>
                  <a:srgbClr val="0000FF"/>
                </a:solidFill>
                <a:effectLst>
                  <a:outerShdw blurRad="38100" dist="38100" dir="2700000" algn="tl">
                    <a:srgbClr val="C0C0C0"/>
                  </a:outerShdw>
                </a:effectLst>
                <a:latin typeface="Times New Roman" pitchFamily="18" charset="0"/>
                <a:cs typeface="Times New Roman" pitchFamily="18" charset="0"/>
              </a:rPr>
              <a:t>2. </a:t>
            </a:r>
            <a:r>
              <a:rPr lang="en-US" sz="3400" b="1" dirty="0" err="1">
                <a:solidFill>
                  <a:srgbClr val="0000FF"/>
                </a:solidFill>
                <a:effectLst>
                  <a:outerShdw blurRad="38100" dist="38100" dir="2700000" algn="tl">
                    <a:srgbClr val="C0C0C0"/>
                  </a:outerShdw>
                </a:effectLst>
                <a:latin typeface="Times New Roman" pitchFamily="18" charset="0"/>
                <a:cs typeface="Times New Roman" pitchFamily="18" charset="0"/>
              </a:rPr>
              <a:t>Các</a:t>
            </a:r>
            <a:r>
              <a:rPr lang="en-US" sz="34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400" b="1" dirty="0" err="1">
                <a:solidFill>
                  <a:srgbClr val="0000FF"/>
                </a:solidFill>
                <a:effectLst>
                  <a:outerShdw blurRad="38100" dist="38100" dir="2700000" algn="tl">
                    <a:srgbClr val="C0C0C0"/>
                  </a:outerShdw>
                </a:effectLst>
                <a:latin typeface="Times New Roman" pitchFamily="18" charset="0"/>
                <a:cs typeface="Times New Roman" pitchFamily="18" charset="0"/>
              </a:rPr>
              <a:t>phép</a:t>
            </a:r>
            <a:r>
              <a:rPr lang="en-US" sz="34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400" b="1" dirty="0" err="1">
                <a:solidFill>
                  <a:srgbClr val="0000FF"/>
                </a:solidFill>
                <a:effectLst>
                  <a:outerShdw blurRad="38100" dist="38100" dir="2700000" algn="tl">
                    <a:srgbClr val="C0C0C0"/>
                  </a:outerShdw>
                </a:effectLst>
                <a:latin typeface="Times New Roman" pitchFamily="18" charset="0"/>
                <a:cs typeface="Times New Roman" pitchFamily="18" charset="0"/>
              </a:rPr>
              <a:t>toán</a:t>
            </a:r>
            <a:r>
              <a:rPr lang="en-US" sz="34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400" b="1" dirty="0" err="1">
                <a:solidFill>
                  <a:srgbClr val="0000FF"/>
                </a:solidFill>
                <a:effectLst>
                  <a:outerShdw blurRad="38100" dist="38100" dir="2700000" algn="tl">
                    <a:srgbClr val="C0C0C0"/>
                  </a:outerShdw>
                </a:effectLst>
                <a:latin typeface="Times New Roman" pitchFamily="18" charset="0"/>
                <a:cs typeface="Times New Roman" pitchFamily="18" charset="0"/>
              </a:rPr>
              <a:t>với</a:t>
            </a:r>
            <a:r>
              <a:rPr lang="en-US" sz="34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400" b="1" dirty="0" err="1">
                <a:solidFill>
                  <a:srgbClr val="0000FF"/>
                </a:solidFill>
                <a:effectLst>
                  <a:outerShdw blurRad="38100" dist="38100" dir="2700000" algn="tl">
                    <a:srgbClr val="C0C0C0"/>
                  </a:outerShdw>
                </a:effectLst>
                <a:latin typeface="Times New Roman" pitchFamily="18" charset="0"/>
                <a:cs typeface="Times New Roman" pitchFamily="18" charset="0"/>
              </a:rPr>
              <a:t>dữ</a:t>
            </a:r>
            <a:r>
              <a:rPr lang="en-US" sz="34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400" b="1" dirty="0" err="1">
                <a:solidFill>
                  <a:srgbClr val="0000FF"/>
                </a:solidFill>
                <a:effectLst>
                  <a:outerShdw blurRad="38100" dist="38100" dir="2700000" algn="tl">
                    <a:srgbClr val="C0C0C0"/>
                  </a:outerShdw>
                </a:effectLst>
                <a:latin typeface="Times New Roman" pitchFamily="18" charset="0"/>
                <a:cs typeface="Times New Roman" pitchFamily="18" charset="0"/>
              </a:rPr>
              <a:t>liệu</a:t>
            </a:r>
            <a:r>
              <a:rPr lang="en-US" sz="34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400" b="1" dirty="0" err="1">
                <a:solidFill>
                  <a:srgbClr val="0000FF"/>
                </a:solidFill>
                <a:effectLst>
                  <a:outerShdw blurRad="38100" dist="38100" dir="2700000" algn="tl">
                    <a:srgbClr val="C0C0C0"/>
                  </a:outerShdw>
                </a:effectLst>
                <a:latin typeface="Times New Roman" pitchFamily="18" charset="0"/>
                <a:cs typeface="Times New Roman" pitchFamily="18" charset="0"/>
              </a:rPr>
              <a:t>kiểu</a:t>
            </a:r>
            <a:r>
              <a:rPr lang="en-US" sz="34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400" b="1" dirty="0" err="1">
                <a:solidFill>
                  <a:srgbClr val="0000FF"/>
                </a:solidFill>
                <a:effectLst>
                  <a:outerShdw blurRad="38100" dist="38100" dir="2700000" algn="tl">
                    <a:srgbClr val="C0C0C0"/>
                  </a:outerShdw>
                </a:effectLst>
                <a:latin typeface="Times New Roman" pitchFamily="18" charset="0"/>
                <a:cs typeface="Times New Roman" pitchFamily="18" charset="0"/>
              </a:rPr>
              <a:t>số</a:t>
            </a:r>
            <a:r>
              <a:rPr lang="en-US" sz="3400" b="1" dirty="0">
                <a:solidFill>
                  <a:srgbClr val="0000FF"/>
                </a:solidFill>
                <a:effectLst>
                  <a:outerShdw blurRad="38100" dist="38100" dir="2700000" algn="tl">
                    <a:srgbClr val="C0C0C0"/>
                  </a:outerShdw>
                </a:effectLst>
                <a:latin typeface="Times New Roman" pitchFamily="18" charset="0"/>
                <a:cs typeface="Times New Roman" pitchFamily="18" charset="0"/>
              </a:rPr>
              <a:t>:</a:t>
            </a:r>
          </a:p>
        </p:txBody>
      </p:sp>
      <p:grpSp>
        <p:nvGrpSpPr>
          <p:cNvPr id="14339" name="Group 12"/>
          <p:cNvGrpSpPr>
            <a:grpSpLocks/>
          </p:cNvGrpSpPr>
          <p:nvPr/>
        </p:nvGrpSpPr>
        <p:grpSpPr bwMode="auto">
          <a:xfrm>
            <a:off x="-42863" y="1143000"/>
            <a:ext cx="3786188" cy="1428750"/>
            <a:chOff x="249" y="2296"/>
            <a:chExt cx="1859" cy="691"/>
          </a:xfrm>
        </p:grpSpPr>
        <p:sp>
          <p:nvSpPr>
            <p:cNvPr id="14359" name="Text Box 13"/>
            <p:cNvSpPr txBox="1">
              <a:spLocks noChangeArrowheads="1"/>
            </p:cNvSpPr>
            <p:nvPr/>
          </p:nvSpPr>
          <p:spPr bwMode="auto">
            <a:xfrm>
              <a:off x="249" y="2296"/>
              <a:ext cx="1859" cy="6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200">
                <a:solidFill>
                  <a:srgbClr val="000099"/>
                </a:solidFill>
              </a:endParaRPr>
            </a:p>
            <a:p>
              <a:pPr eaLnBrk="1" hangingPunct="1">
                <a:spcBef>
                  <a:spcPct val="0"/>
                </a:spcBef>
                <a:buFontTx/>
                <a:buNone/>
              </a:pPr>
              <a:endParaRPr lang="en-US" altLang="en-US" sz="2200">
                <a:solidFill>
                  <a:schemeClr val="bg1"/>
                </a:solidFill>
              </a:endParaRPr>
            </a:p>
            <a:p>
              <a:pPr eaLnBrk="1" hangingPunct="1">
                <a:spcBef>
                  <a:spcPct val="0"/>
                </a:spcBef>
                <a:buFontTx/>
                <a:buNone/>
              </a:pPr>
              <a:r>
                <a:rPr lang="en-US" altLang="en-US" sz="2200">
                  <a:solidFill>
                    <a:srgbClr val="000099"/>
                  </a:solidFill>
                </a:rPr>
                <a:t>  </a:t>
              </a:r>
            </a:p>
          </p:txBody>
        </p:sp>
        <p:graphicFrame>
          <p:nvGraphicFramePr>
            <p:cNvPr id="14360" name="Object 2"/>
            <p:cNvGraphicFramePr>
              <a:graphicFrameLocks noChangeAspect="1"/>
            </p:cNvGraphicFramePr>
            <p:nvPr/>
          </p:nvGraphicFramePr>
          <p:xfrm>
            <a:off x="578" y="2365"/>
            <a:ext cx="1126" cy="499"/>
          </p:xfrm>
          <a:graphic>
            <a:graphicData uri="http://schemas.openxmlformats.org/presentationml/2006/ole">
              <mc:AlternateContent xmlns:mc="http://schemas.openxmlformats.org/markup-compatibility/2006">
                <mc:Choice xmlns:v="urn:schemas-microsoft-com:vml" Requires="v">
                  <p:oleObj spid="_x0000_s14387" name="Equation" r:id="rId3" imgW="888614" imgH="393529" progId="Equation.3">
                    <p:embed/>
                  </p:oleObj>
                </mc:Choice>
                <mc:Fallback>
                  <p:oleObj name="Equation" r:id="rId3" imgW="888614" imgH="393529"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 y="2365"/>
                          <a:ext cx="1126" cy="4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4340" name="Group 17"/>
          <p:cNvGrpSpPr>
            <a:grpSpLocks/>
          </p:cNvGrpSpPr>
          <p:nvPr/>
        </p:nvGrpSpPr>
        <p:grpSpPr bwMode="auto">
          <a:xfrm>
            <a:off x="428625" y="4357688"/>
            <a:ext cx="3567113" cy="1571625"/>
            <a:chOff x="249" y="2296"/>
            <a:chExt cx="1866" cy="691"/>
          </a:xfrm>
        </p:grpSpPr>
        <p:sp>
          <p:nvSpPr>
            <p:cNvPr id="14357" name="Text Box 18"/>
            <p:cNvSpPr txBox="1">
              <a:spLocks noChangeArrowheads="1"/>
            </p:cNvSpPr>
            <p:nvPr/>
          </p:nvSpPr>
          <p:spPr bwMode="auto">
            <a:xfrm>
              <a:off x="249" y="2296"/>
              <a:ext cx="1859" cy="6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200">
                <a:solidFill>
                  <a:srgbClr val="000099"/>
                </a:solidFill>
              </a:endParaRPr>
            </a:p>
            <a:p>
              <a:pPr eaLnBrk="1" hangingPunct="1">
                <a:spcBef>
                  <a:spcPct val="0"/>
                </a:spcBef>
                <a:buFontTx/>
                <a:buNone/>
              </a:pPr>
              <a:endParaRPr lang="en-US" altLang="en-US" sz="2200">
                <a:solidFill>
                  <a:schemeClr val="bg1"/>
                </a:solidFill>
              </a:endParaRPr>
            </a:p>
            <a:p>
              <a:pPr eaLnBrk="1" hangingPunct="1">
                <a:spcBef>
                  <a:spcPct val="0"/>
                </a:spcBef>
                <a:buFontTx/>
                <a:buNone/>
              </a:pPr>
              <a:r>
                <a:rPr lang="en-US" altLang="en-US" sz="2200">
                  <a:solidFill>
                    <a:srgbClr val="000099"/>
                  </a:solidFill>
                </a:rPr>
                <a:t>  </a:t>
              </a:r>
            </a:p>
          </p:txBody>
        </p:sp>
        <p:graphicFrame>
          <p:nvGraphicFramePr>
            <p:cNvPr id="14358" name="Object 3"/>
            <p:cNvGraphicFramePr>
              <a:graphicFrameLocks noChangeAspect="1"/>
            </p:cNvGraphicFramePr>
            <p:nvPr/>
          </p:nvGraphicFramePr>
          <p:xfrm>
            <a:off x="361" y="2359"/>
            <a:ext cx="1754" cy="499"/>
          </p:xfrm>
          <a:graphic>
            <a:graphicData uri="http://schemas.openxmlformats.org/presentationml/2006/ole">
              <mc:AlternateContent xmlns:mc="http://schemas.openxmlformats.org/markup-compatibility/2006">
                <mc:Choice xmlns:v="urn:schemas-microsoft-com:vml" Requires="v">
                  <p:oleObj spid="_x0000_s14388" name="Equation" r:id="rId5" imgW="1384300" imgH="393700" progId="Equation.3">
                    <p:embed/>
                  </p:oleObj>
                </mc:Choice>
                <mc:Fallback>
                  <p:oleObj name="Equation" r:id="rId5" imgW="1384300" imgH="3937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 y="2359"/>
                          <a:ext cx="1754" cy="4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4341" name="TextBox 13"/>
          <p:cNvSpPr txBox="1">
            <a:spLocks noChangeArrowheads="1"/>
          </p:cNvSpPr>
          <p:nvPr/>
        </p:nvSpPr>
        <p:spPr bwMode="auto">
          <a:xfrm>
            <a:off x="0" y="2428875"/>
            <a:ext cx="3000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aphicFrame>
        <p:nvGraphicFramePr>
          <p:cNvPr id="14342" name="Object 9"/>
          <p:cNvGraphicFramePr>
            <a:graphicFrameLocks noChangeAspect="1"/>
          </p:cNvGraphicFramePr>
          <p:nvPr/>
        </p:nvGraphicFramePr>
        <p:xfrm>
          <a:off x="714375" y="2500313"/>
          <a:ext cx="3357563" cy="785812"/>
        </p:xfrm>
        <a:graphic>
          <a:graphicData uri="http://schemas.openxmlformats.org/presentationml/2006/ole">
            <mc:AlternateContent xmlns:mc="http://schemas.openxmlformats.org/markup-compatibility/2006">
              <mc:Choice xmlns:v="urn:schemas-microsoft-com:vml" Requires="v">
                <p:oleObj spid="_x0000_s14389" name="Equation" r:id="rId7" imgW="901309" imgH="228501" progId="Equation.3">
                  <p:embed/>
                </p:oleObj>
              </mc:Choice>
              <mc:Fallback>
                <p:oleObj name="Equation" r:id="rId7" imgW="901309" imgH="228501"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4375" y="2500313"/>
                        <a:ext cx="3357563" cy="785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3" name="Object 5"/>
          <p:cNvGraphicFramePr>
            <a:graphicFrameLocks noChangeAspect="1"/>
          </p:cNvGraphicFramePr>
          <p:nvPr/>
        </p:nvGraphicFramePr>
        <p:xfrm>
          <a:off x="500063" y="3500438"/>
          <a:ext cx="3357562" cy="704850"/>
        </p:xfrm>
        <a:graphic>
          <a:graphicData uri="http://schemas.openxmlformats.org/presentationml/2006/ole">
            <mc:AlternateContent xmlns:mc="http://schemas.openxmlformats.org/markup-compatibility/2006">
              <mc:Choice xmlns:v="urn:schemas-microsoft-com:vml" Requires="v">
                <p:oleObj spid="_x0000_s14390" name="Equation" r:id="rId9" imgW="736600" imgH="203200" progId="Equation.3">
                  <p:embed/>
                </p:oleObj>
              </mc:Choice>
              <mc:Fallback>
                <p:oleObj name="Equation" r:id="rId9" imgW="736600" imgH="20320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0063" y="3500438"/>
                        <a:ext cx="3357562"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4" name="TextBox 16"/>
          <p:cNvSpPr txBox="1">
            <a:spLocks noChangeArrowheads="1"/>
          </p:cNvSpPr>
          <p:nvPr/>
        </p:nvSpPr>
        <p:spPr bwMode="auto">
          <a:xfrm>
            <a:off x="28575" y="1555750"/>
            <a:ext cx="714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a:solidFill>
                  <a:srgbClr val="0000FF"/>
                </a:solidFill>
              </a:rPr>
              <a:t>1.</a:t>
            </a:r>
          </a:p>
        </p:txBody>
      </p:sp>
      <p:sp>
        <p:nvSpPr>
          <p:cNvPr id="14345" name="TextBox 17"/>
          <p:cNvSpPr txBox="1">
            <a:spLocks noChangeArrowheads="1"/>
          </p:cNvSpPr>
          <p:nvPr/>
        </p:nvSpPr>
        <p:spPr bwMode="auto">
          <a:xfrm>
            <a:off x="0" y="2571750"/>
            <a:ext cx="642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a:solidFill>
                  <a:srgbClr val="0000FF"/>
                </a:solidFill>
              </a:rPr>
              <a:t>2.</a:t>
            </a:r>
          </a:p>
        </p:txBody>
      </p:sp>
      <p:sp>
        <p:nvSpPr>
          <p:cNvPr id="14346" name="TextBox 18"/>
          <p:cNvSpPr txBox="1">
            <a:spLocks noChangeArrowheads="1"/>
          </p:cNvSpPr>
          <p:nvPr/>
        </p:nvSpPr>
        <p:spPr bwMode="auto">
          <a:xfrm>
            <a:off x="0" y="3571875"/>
            <a:ext cx="642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a:solidFill>
                  <a:srgbClr val="0000FF"/>
                </a:solidFill>
              </a:rPr>
              <a:t>3.</a:t>
            </a:r>
          </a:p>
        </p:txBody>
      </p:sp>
      <p:sp>
        <p:nvSpPr>
          <p:cNvPr id="14347" name="TextBox 19"/>
          <p:cNvSpPr txBox="1">
            <a:spLocks noChangeArrowheads="1"/>
          </p:cNvSpPr>
          <p:nvPr/>
        </p:nvSpPr>
        <p:spPr bwMode="auto">
          <a:xfrm>
            <a:off x="0" y="4643438"/>
            <a:ext cx="6429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a:solidFill>
                  <a:srgbClr val="0000FF"/>
                </a:solidFill>
              </a:rPr>
              <a:t>4.</a:t>
            </a:r>
          </a:p>
        </p:txBody>
      </p:sp>
      <p:sp>
        <p:nvSpPr>
          <p:cNvPr id="14348" name="TextBox 21"/>
          <p:cNvSpPr txBox="1">
            <a:spLocks noChangeArrowheads="1"/>
          </p:cNvSpPr>
          <p:nvPr/>
        </p:nvSpPr>
        <p:spPr bwMode="auto">
          <a:xfrm>
            <a:off x="142875" y="2373313"/>
            <a:ext cx="3000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aphicFrame>
        <p:nvGraphicFramePr>
          <p:cNvPr id="14349" name="Object 6"/>
          <p:cNvGraphicFramePr>
            <a:graphicFrameLocks noChangeAspect="1"/>
          </p:cNvGraphicFramePr>
          <p:nvPr/>
        </p:nvGraphicFramePr>
        <p:xfrm>
          <a:off x="642938" y="5684838"/>
          <a:ext cx="2571750" cy="1173162"/>
        </p:xfrm>
        <a:graphic>
          <a:graphicData uri="http://schemas.openxmlformats.org/presentationml/2006/ole">
            <mc:AlternateContent xmlns:mc="http://schemas.openxmlformats.org/markup-compatibility/2006">
              <mc:Choice xmlns:v="urn:schemas-microsoft-com:vml" Requires="v">
                <p:oleObj spid="_x0000_s14391" name="Equation" r:id="rId11" imgW="863225" imgH="393529" progId="Equation.3">
                  <p:embed/>
                </p:oleObj>
              </mc:Choice>
              <mc:Fallback>
                <p:oleObj name="Equation" r:id="rId11" imgW="863225" imgH="393529" progId="Equation.3">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2938" y="5684838"/>
                        <a:ext cx="2571750" cy="1173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50" name="TextBox 26"/>
          <p:cNvSpPr txBox="1">
            <a:spLocks noChangeArrowheads="1"/>
          </p:cNvSpPr>
          <p:nvPr/>
        </p:nvSpPr>
        <p:spPr bwMode="auto">
          <a:xfrm>
            <a:off x="0" y="6000750"/>
            <a:ext cx="78581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400" b="1">
                <a:solidFill>
                  <a:srgbClr val="0000FF"/>
                </a:solidFill>
              </a:rPr>
              <a:t>5.</a:t>
            </a:r>
          </a:p>
        </p:txBody>
      </p:sp>
      <p:sp>
        <p:nvSpPr>
          <p:cNvPr id="14351" name="TextBox 28"/>
          <p:cNvSpPr txBox="1">
            <a:spLocks noChangeArrowheads="1"/>
          </p:cNvSpPr>
          <p:nvPr/>
        </p:nvSpPr>
        <p:spPr bwMode="auto">
          <a:xfrm>
            <a:off x="3714750" y="1643063"/>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30" name="Text Box 4"/>
          <p:cNvSpPr txBox="1">
            <a:spLocks noChangeArrowheads="1"/>
          </p:cNvSpPr>
          <p:nvPr/>
        </p:nvSpPr>
        <p:spPr bwMode="auto">
          <a:xfrm>
            <a:off x="4000500" y="1500188"/>
            <a:ext cx="4786313" cy="5842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  (x+5)/(a+3)-x/(a*a+1)</a:t>
            </a:r>
          </a:p>
        </p:txBody>
      </p:sp>
      <p:sp>
        <p:nvSpPr>
          <p:cNvPr id="31" name="Text Box 4"/>
          <p:cNvSpPr txBox="1">
            <a:spLocks noChangeArrowheads="1"/>
          </p:cNvSpPr>
          <p:nvPr/>
        </p:nvSpPr>
        <p:spPr bwMode="auto">
          <a:xfrm>
            <a:off x="4000500" y="2571750"/>
            <a:ext cx="5143500" cy="5842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  (a*a+b)*(1+c)*(1+c) *(1+c)</a:t>
            </a:r>
          </a:p>
        </p:txBody>
      </p:sp>
      <p:sp>
        <p:nvSpPr>
          <p:cNvPr id="33" name="Text Box 4"/>
          <p:cNvSpPr txBox="1">
            <a:spLocks noChangeArrowheads="1"/>
          </p:cNvSpPr>
          <p:nvPr/>
        </p:nvSpPr>
        <p:spPr bwMode="auto">
          <a:xfrm>
            <a:off x="4000500" y="3571875"/>
            <a:ext cx="5143500" cy="5842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  a*x*x*x+b*x+c</a:t>
            </a:r>
          </a:p>
        </p:txBody>
      </p:sp>
      <p:sp>
        <p:nvSpPr>
          <p:cNvPr id="34" name="Text Box 4"/>
          <p:cNvSpPr txBox="1">
            <a:spLocks noChangeArrowheads="1"/>
          </p:cNvSpPr>
          <p:nvPr/>
        </p:nvSpPr>
        <p:spPr bwMode="auto">
          <a:xfrm>
            <a:off x="4000500" y="4786313"/>
            <a:ext cx="5143500" cy="5842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  ((a+b)*(c-d)+6)/3-a</a:t>
            </a:r>
          </a:p>
        </p:txBody>
      </p:sp>
      <p:sp>
        <p:nvSpPr>
          <p:cNvPr id="35" name="Text Box 4"/>
          <p:cNvSpPr txBox="1">
            <a:spLocks noChangeArrowheads="1"/>
          </p:cNvSpPr>
          <p:nvPr/>
        </p:nvSpPr>
        <p:spPr bwMode="auto">
          <a:xfrm>
            <a:off x="4143375" y="5929313"/>
            <a:ext cx="5000625" cy="5842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  1/x-a/5*(b*b+2)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dissolve">
                                      <p:cBhvr>
                                        <p:cTn id="12" dur="500"/>
                                        <p:tgtEl>
                                          <p:spTgt spid="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dissolve">
                                      <p:cBhvr>
                                        <p:cTn id="17" dur="500"/>
                                        <p:tgtEl>
                                          <p:spTgt spid="3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dissolve">
                                      <p:cBhvr>
                                        <p:cTn id="22" dur="500"/>
                                        <p:tgtEl>
                                          <p:spTgt spid="3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dissolve">
                                      <p:cBhvr>
                                        <p:cTn id="2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3" grpId="0" animBg="1"/>
      <p:bldP spid="34" grpId="0" animBg="1"/>
      <p:bldP spid="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0" y="404813"/>
            <a:ext cx="8893175" cy="609600"/>
          </a:xfrm>
          <a:prstGeom prst="rect">
            <a:avLst/>
          </a:prstGeom>
          <a:noFill/>
          <a:ln w="9525">
            <a:noFill/>
            <a:miter lim="800000"/>
            <a:headEnd/>
            <a:tailEnd/>
          </a:ln>
          <a:effectLst/>
        </p:spPr>
        <p:txBody>
          <a:bodyPr>
            <a:spAutoFit/>
          </a:bodyPr>
          <a:lstStyle/>
          <a:p>
            <a:pPr eaLnBrk="1" hangingPunct="1">
              <a:spcBef>
                <a:spcPct val="50000"/>
              </a:spcBef>
              <a:defRPr/>
            </a:pPr>
            <a:r>
              <a:rPr lang="en-US" sz="3400" b="1" dirty="0">
                <a:solidFill>
                  <a:srgbClr val="0000FF"/>
                </a:solidFill>
                <a:effectLst>
                  <a:outerShdw blurRad="38100" dist="38100" dir="2700000" algn="tl">
                    <a:srgbClr val="C0C0C0"/>
                  </a:outerShdw>
                </a:effectLst>
                <a:latin typeface="Times New Roman" pitchFamily="18" charset="0"/>
                <a:cs typeface="Times New Roman" pitchFamily="18" charset="0"/>
              </a:rPr>
              <a:t>2. </a:t>
            </a:r>
            <a:r>
              <a:rPr lang="en-US" sz="3400" b="1" dirty="0" err="1">
                <a:solidFill>
                  <a:srgbClr val="0000FF"/>
                </a:solidFill>
                <a:effectLst>
                  <a:outerShdw blurRad="38100" dist="38100" dir="2700000" algn="tl">
                    <a:srgbClr val="C0C0C0"/>
                  </a:outerShdw>
                </a:effectLst>
                <a:latin typeface="Times New Roman" pitchFamily="18" charset="0"/>
                <a:cs typeface="Times New Roman" pitchFamily="18" charset="0"/>
              </a:rPr>
              <a:t>Các</a:t>
            </a:r>
            <a:r>
              <a:rPr lang="en-US" sz="34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400" b="1" dirty="0" err="1">
                <a:solidFill>
                  <a:srgbClr val="0000FF"/>
                </a:solidFill>
                <a:effectLst>
                  <a:outerShdw blurRad="38100" dist="38100" dir="2700000" algn="tl">
                    <a:srgbClr val="C0C0C0"/>
                  </a:outerShdw>
                </a:effectLst>
                <a:latin typeface="Times New Roman" pitchFamily="18" charset="0"/>
                <a:cs typeface="Times New Roman" pitchFamily="18" charset="0"/>
              </a:rPr>
              <a:t>phép</a:t>
            </a:r>
            <a:r>
              <a:rPr lang="en-US" sz="34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400" b="1" dirty="0" err="1">
                <a:solidFill>
                  <a:srgbClr val="0000FF"/>
                </a:solidFill>
                <a:effectLst>
                  <a:outerShdw blurRad="38100" dist="38100" dir="2700000" algn="tl">
                    <a:srgbClr val="C0C0C0"/>
                  </a:outerShdw>
                </a:effectLst>
                <a:latin typeface="Times New Roman" pitchFamily="18" charset="0"/>
                <a:cs typeface="Times New Roman" pitchFamily="18" charset="0"/>
              </a:rPr>
              <a:t>toán</a:t>
            </a:r>
            <a:r>
              <a:rPr lang="en-US" sz="34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400" b="1" dirty="0" err="1">
                <a:solidFill>
                  <a:srgbClr val="0000FF"/>
                </a:solidFill>
                <a:effectLst>
                  <a:outerShdw blurRad="38100" dist="38100" dir="2700000" algn="tl">
                    <a:srgbClr val="C0C0C0"/>
                  </a:outerShdw>
                </a:effectLst>
                <a:latin typeface="Times New Roman" pitchFamily="18" charset="0"/>
                <a:cs typeface="Times New Roman" pitchFamily="18" charset="0"/>
              </a:rPr>
              <a:t>với</a:t>
            </a:r>
            <a:r>
              <a:rPr lang="en-US" sz="34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400" b="1" dirty="0" err="1">
                <a:solidFill>
                  <a:srgbClr val="0000FF"/>
                </a:solidFill>
                <a:effectLst>
                  <a:outerShdw blurRad="38100" dist="38100" dir="2700000" algn="tl">
                    <a:srgbClr val="C0C0C0"/>
                  </a:outerShdw>
                </a:effectLst>
                <a:latin typeface="Times New Roman" pitchFamily="18" charset="0"/>
                <a:cs typeface="Times New Roman" pitchFamily="18" charset="0"/>
              </a:rPr>
              <a:t>dữ</a:t>
            </a:r>
            <a:r>
              <a:rPr lang="en-US" sz="34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400" b="1" dirty="0" err="1">
                <a:solidFill>
                  <a:srgbClr val="0000FF"/>
                </a:solidFill>
                <a:effectLst>
                  <a:outerShdw blurRad="38100" dist="38100" dir="2700000" algn="tl">
                    <a:srgbClr val="C0C0C0"/>
                  </a:outerShdw>
                </a:effectLst>
                <a:latin typeface="Times New Roman" pitchFamily="18" charset="0"/>
                <a:cs typeface="Times New Roman" pitchFamily="18" charset="0"/>
              </a:rPr>
              <a:t>liệu</a:t>
            </a:r>
            <a:r>
              <a:rPr lang="en-US" sz="34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400" b="1" dirty="0" err="1">
                <a:solidFill>
                  <a:srgbClr val="0000FF"/>
                </a:solidFill>
                <a:effectLst>
                  <a:outerShdw blurRad="38100" dist="38100" dir="2700000" algn="tl">
                    <a:srgbClr val="C0C0C0"/>
                  </a:outerShdw>
                </a:effectLst>
                <a:latin typeface="Times New Roman" pitchFamily="18" charset="0"/>
                <a:cs typeface="Times New Roman" pitchFamily="18" charset="0"/>
              </a:rPr>
              <a:t>kiểu</a:t>
            </a:r>
            <a:r>
              <a:rPr lang="en-US" sz="34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400" b="1" dirty="0" err="1">
                <a:solidFill>
                  <a:srgbClr val="0000FF"/>
                </a:solidFill>
                <a:effectLst>
                  <a:outerShdw blurRad="38100" dist="38100" dir="2700000" algn="tl">
                    <a:srgbClr val="C0C0C0"/>
                  </a:outerShdw>
                </a:effectLst>
                <a:latin typeface="Times New Roman" pitchFamily="18" charset="0"/>
                <a:cs typeface="Times New Roman" pitchFamily="18" charset="0"/>
              </a:rPr>
              <a:t>số</a:t>
            </a:r>
            <a:r>
              <a:rPr lang="en-US" sz="3400" b="1" dirty="0">
                <a:solidFill>
                  <a:srgbClr val="0000FF"/>
                </a:solidFill>
                <a:effectLst>
                  <a:outerShdw blurRad="38100" dist="38100" dir="2700000" algn="tl">
                    <a:srgbClr val="C0C0C0"/>
                  </a:outerShdw>
                </a:effectLst>
                <a:latin typeface="Times New Roman" pitchFamily="18" charset="0"/>
                <a:cs typeface="Times New Roman" pitchFamily="18" charset="0"/>
              </a:rPr>
              <a:t>:</a:t>
            </a:r>
          </a:p>
        </p:txBody>
      </p:sp>
      <p:sp>
        <p:nvSpPr>
          <p:cNvPr id="13" name="Text Box 2"/>
          <p:cNvSpPr txBox="1">
            <a:spLocks noChangeArrowheads="1"/>
          </p:cNvSpPr>
          <p:nvPr/>
        </p:nvSpPr>
        <p:spPr bwMode="auto">
          <a:xfrm>
            <a:off x="95250" y="2492375"/>
            <a:ext cx="9048750" cy="946150"/>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a:spAutoFit/>
          </a:bodyPr>
          <a:lstStyle/>
          <a:p>
            <a:pPr algn="just">
              <a:spcBef>
                <a:spcPct val="50000"/>
              </a:spcBef>
              <a:buFontTx/>
              <a:buChar char="•"/>
              <a:defRPr/>
            </a:pPr>
            <a:r>
              <a:rPr lang="en-US" sz="2800" dirty="0" err="1"/>
              <a:t>Trong</a:t>
            </a:r>
            <a:r>
              <a:rPr lang="en-US" sz="2800" dirty="0"/>
              <a:t> </a:t>
            </a:r>
            <a:r>
              <a:rPr lang="en-US" sz="2800" dirty="0" err="1"/>
              <a:t>ngôn</a:t>
            </a:r>
            <a:r>
              <a:rPr lang="en-US" sz="2800" dirty="0"/>
              <a:t> </a:t>
            </a:r>
            <a:r>
              <a:rPr lang="en-US" sz="2800" dirty="0" err="1"/>
              <a:t>ngữ</a:t>
            </a:r>
            <a:r>
              <a:rPr lang="en-US" sz="2800" dirty="0"/>
              <a:t> </a:t>
            </a:r>
            <a:r>
              <a:rPr lang="en-US" sz="2800" dirty="0" err="1"/>
              <a:t>lập</a:t>
            </a:r>
            <a:r>
              <a:rPr lang="en-US" sz="2800" dirty="0"/>
              <a:t> </a:t>
            </a:r>
            <a:r>
              <a:rPr lang="en-US" sz="2800" dirty="0" err="1"/>
              <a:t>trình</a:t>
            </a:r>
            <a:r>
              <a:rPr lang="en-US" sz="2800" dirty="0"/>
              <a:t> </a:t>
            </a:r>
            <a:r>
              <a:rPr lang="en-US" sz="2800" b="1" i="1" dirty="0" err="1"/>
              <a:t>chỉ</a:t>
            </a:r>
            <a:r>
              <a:rPr lang="en-US" sz="2800" b="1" i="1" dirty="0"/>
              <a:t> </a:t>
            </a:r>
            <a:r>
              <a:rPr lang="en-US" sz="2800" b="1" i="1" dirty="0" err="1"/>
              <a:t>được</a:t>
            </a:r>
            <a:r>
              <a:rPr lang="en-US" sz="2800" b="1" i="1" dirty="0"/>
              <a:t> </a:t>
            </a:r>
            <a:r>
              <a:rPr lang="en-US" sz="2800" b="1" i="1" dirty="0" err="1"/>
              <a:t>sử</a:t>
            </a:r>
            <a:r>
              <a:rPr lang="en-US" sz="2800" b="1" i="1" dirty="0"/>
              <a:t> </a:t>
            </a:r>
            <a:r>
              <a:rPr lang="en-US" sz="2800" b="1" i="1" dirty="0" err="1"/>
              <a:t>dụng</a:t>
            </a:r>
            <a:r>
              <a:rPr lang="en-US" sz="2800" b="1" i="1" dirty="0"/>
              <a:t> </a:t>
            </a:r>
            <a:r>
              <a:rPr lang="en-US" sz="2800" b="1" i="1" dirty="0" err="1"/>
              <a:t>dấu</a:t>
            </a:r>
            <a:r>
              <a:rPr lang="en-US" sz="2800" b="1" i="1" dirty="0"/>
              <a:t> </a:t>
            </a:r>
            <a:r>
              <a:rPr lang="en-US" sz="2800" b="1" i="1" dirty="0" err="1"/>
              <a:t>ngoặc</a:t>
            </a:r>
            <a:r>
              <a:rPr lang="en-US" sz="2800" b="1" i="1" dirty="0"/>
              <a:t> </a:t>
            </a:r>
            <a:r>
              <a:rPr lang="en-US" sz="2800" b="1" i="1" dirty="0" err="1"/>
              <a:t>tròn</a:t>
            </a:r>
            <a:r>
              <a:rPr lang="en-US" sz="2800" b="1" i="1" dirty="0"/>
              <a:t> </a:t>
            </a:r>
            <a:r>
              <a:rPr lang="en-US" sz="2800" b="1" i="1" dirty="0">
                <a:solidFill>
                  <a:srgbClr val="FF0000"/>
                </a:solidFill>
              </a:rPr>
              <a:t>( )</a:t>
            </a:r>
          </a:p>
        </p:txBody>
      </p:sp>
      <p:sp>
        <p:nvSpPr>
          <p:cNvPr id="15365" name="Rectangle 6"/>
          <p:cNvSpPr>
            <a:spLocks noChangeArrowheads="1"/>
          </p:cNvSpPr>
          <p:nvPr/>
        </p:nvSpPr>
        <p:spPr bwMode="auto">
          <a:xfrm>
            <a:off x="0" y="1341438"/>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000" b="1" i="1">
                <a:solidFill>
                  <a:srgbClr val="FF0000"/>
                </a:solidFill>
              </a:rPr>
              <a:t>Chú ý: khi viết các biểu thức số học trong ngôn ngữ Pascal:</a:t>
            </a:r>
          </a:p>
        </p:txBody>
      </p:sp>
      <p:pic>
        <p:nvPicPr>
          <p:cNvPr id="8" name="Picture 7" descr="Tay viÕ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836613"/>
            <a:ext cx="70326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AutoShape 10"/>
          <p:cNvSpPr>
            <a:spLocks noChangeArrowheads="1"/>
          </p:cNvSpPr>
          <p:nvPr/>
        </p:nvSpPr>
        <p:spPr bwMode="auto">
          <a:xfrm>
            <a:off x="3635375" y="1125538"/>
            <a:ext cx="4537075" cy="2374900"/>
          </a:xfrm>
          <a:prstGeom prst="cloudCallout">
            <a:avLst>
              <a:gd name="adj1" fmla="val -43750"/>
              <a:gd name="adj2" fmla="val 70000"/>
            </a:avLst>
          </a:prstGeom>
          <a:solidFill>
            <a:schemeClr val="accent1"/>
          </a:solidFill>
          <a:ln w="9525">
            <a:noFill/>
            <a:round/>
            <a:headEnd/>
            <a:tailEnd/>
          </a:ln>
          <a:effectLst>
            <a:prstShdw prst="shdw17" dist="17961" dir="2700000">
              <a:schemeClr val="accent1">
                <a:gamma/>
                <a:shade val="60000"/>
                <a:invGamma/>
              </a:schemeClr>
            </a:prstShdw>
          </a:effectLst>
        </p:spPr>
        <p:txBody>
          <a:bodyPr/>
          <a:lstStyle/>
          <a:p>
            <a:pPr algn="ctr" eaLnBrk="1" hangingPunct="1">
              <a:defRPr/>
            </a:pPr>
            <a:r>
              <a:rPr lang="en-US" sz="2800"/>
              <a:t>?Quy tắc tính biểu thức số học như thế nào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5370"/>
                                        </p:tgtEl>
                                        <p:attrNameLst>
                                          <p:attrName>style.visibility</p:attrName>
                                        </p:attrNameLst>
                                      </p:cBhvr>
                                      <p:to>
                                        <p:strVal val="visible"/>
                                      </p:to>
                                    </p:set>
                                    <p:animEffect transition="in" filter="diamond(in)">
                                      <p:cBhvr>
                                        <p:cTn id="7" dur="2000"/>
                                        <p:tgtEl>
                                          <p:spTgt spid="153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15370"/>
                                        </p:tgtEl>
                                      </p:cBhvr>
                                    </p:animEffect>
                                    <p:set>
                                      <p:cBhvr>
                                        <p:cTn id="12" dur="1" fill="hold">
                                          <p:stCondLst>
                                            <p:cond delay="499"/>
                                          </p:stCondLst>
                                        </p:cTn>
                                        <p:tgtEl>
                                          <p:spTgt spid="1537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365">
                                            <p:txEl>
                                              <p:pRg st="0" end="0"/>
                                            </p:txEl>
                                          </p:spTgt>
                                        </p:tgtEl>
                                        <p:attrNameLst>
                                          <p:attrName>style.visibility</p:attrName>
                                        </p:attrNameLst>
                                      </p:cBhvr>
                                      <p:to>
                                        <p:strVal val="visible"/>
                                      </p:to>
                                    </p:set>
                                    <p:animEffect transition="in" filter="box(in)">
                                      <p:cBhvr>
                                        <p:cTn id="17" dur="500"/>
                                        <p:tgtEl>
                                          <p:spTgt spid="15365">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diamond(in)">
                                      <p:cBhvr>
                                        <p:cTn id="27"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build="allAtOnce"/>
      <p:bldP spid="15370" grpId="0" animBg="1"/>
      <p:bldP spid="15370"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2"/>
          <p:cNvSpPr>
            <a:spLocks noChangeArrowheads="1"/>
          </p:cNvSpPr>
          <p:nvPr/>
        </p:nvSpPr>
        <p:spPr bwMode="auto">
          <a:xfrm>
            <a:off x="0" y="1514475"/>
            <a:ext cx="892968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a:latin typeface="Times New Roman" panose="02020603050405020304" pitchFamily="18" charset="0"/>
                <a:cs typeface="Times New Roman" panose="02020603050405020304" pitchFamily="18" charset="0"/>
              </a:rPr>
              <a:t>Bài 1. Để tính thương 2 số </a:t>
            </a:r>
            <a:r>
              <a:rPr lang="en-US" altLang="en-US" i="1">
                <a:solidFill>
                  <a:srgbClr val="0000FF"/>
                </a:solidFill>
                <a:latin typeface="Times New Roman" panose="02020603050405020304" pitchFamily="18" charset="0"/>
                <a:cs typeface="Times New Roman" panose="02020603050405020304" pitchFamily="18" charset="0"/>
              </a:rPr>
              <a:t>a,b chẵn: t=a/b</a:t>
            </a:r>
            <a:r>
              <a:rPr lang="en-US" altLang="en-US">
                <a:latin typeface="Times New Roman" panose="02020603050405020304" pitchFamily="18" charset="0"/>
                <a:cs typeface="Times New Roman" panose="02020603050405020304" pitchFamily="18" charset="0"/>
              </a:rPr>
              <a:t>, hãy lựa kiểu dữ liệu thích hợp cho </a:t>
            </a:r>
            <a:r>
              <a:rPr lang="en-US" altLang="en-US" i="1">
                <a:solidFill>
                  <a:srgbClr val="0000FF"/>
                </a:solidFill>
                <a:latin typeface="Times New Roman" panose="02020603050405020304" pitchFamily="18" charset="0"/>
                <a:cs typeface="Times New Roman" panose="02020603050405020304" pitchFamily="18" charset="0"/>
              </a:rPr>
              <a:t>t,a,b</a:t>
            </a:r>
            <a:r>
              <a:rPr lang="en-US" altLang="en-US">
                <a:latin typeface="Times New Roman" panose="02020603050405020304" pitchFamily="18" charset="0"/>
                <a:cs typeface="Times New Roman" panose="02020603050405020304" pitchFamily="18" charset="0"/>
              </a:rPr>
              <a:t>?</a:t>
            </a:r>
            <a:endParaRPr lang="en-US" altLang="en-US"/>
          </a:p>
        </p:txBody>
      </p:sp>
      <p:sp>
        <p:nvSpPr>
          <p:cNvPr id="5" name="Rectangle 4"/>
          <p:cNvSpPr/>
          <p:nvPr/>
        </p:nvSpPr>
        <p:spPr>
          <a:xfrm>
            <a:off x="2500298" y="714356"/>
            <a:ext cx="3643338" cy="553998"/>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eaLnBrk="1" hangingPunct="1">
              <a:defRPr/>
            </a:pPr>
            <a:r>
              <a:rPr lang="en-US" sz="30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BÀI</a:t>
            </a:r>
            <a:r>
              <a:rPr lang="en-US" sz="3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a:t>
            </a:r>
            <a:r>
              <a:rPr lang="en-US" sz="30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TẬP</a:t>
            </a:r>
            <a:endParaRPr lang="en-US" sz="3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6" name="Rectangle 5"/>
          <p:cNvSpPr/>
          <p:nvPr/>
        </p:nvSpPr>
        <p:spPr>
          <a:xfrm>
            <a:off x="2357422" y="2943002"/>
            <a:ext cx="4071966" cy="1571636"/>
          </a:xfrm>
          <a:prstGeom prst="rect">
            <a:avLst/>
          </a:prstGeom>
          <a:solidFill>
            <a:srgbClr val="FFFF00"/>
          </a:solidFill>
          <a:ln>
            <a:solidFill>
              <a:srgbClr val="FFFFCC"/>
            </a:solidFill>
          </a:ln>
          <a:scene3d>
            <a:camera prst="orthographicFront"/>
            <a:lightRig rig="threePt" dir="t"/>
          </a:scene3d>
          <a:sp3d>
            <a:bevelT prst="relaxedInset"/>
            <a:bevelB prst="angle"/>
          </a:sp3d>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en-US" sz="3200" dirty="0">
                <a:solidFill>
                  <a:srgbClr val="0000FF"/>
                </a:solidFill>
              </a:rPr>
              <a:t>a, b: </a:t>
            </a:r>
            <a:r>
              <a:rPr lang="en-US" sz="3200" dirty="0" err="1">
                <a:solidFill>
                  <a:srgbClr val="0000FF"/>
                </a:solidFill>
              </a:rPr>
              <a:t>kiểu</a:t>
            </a:r>
            <a:r>
              <a:rPr lang="en-US" sz="3200" dirty="0">
                <a:solidFill>
                  <a:srgbClr val="0000FF"/>
                </a:solidFill>
              </a:rPr>
              <a:t> Integer;</a:t>
            </a:r>
          </a:p>
          <a:p>
            <a:pPr algn="ctr" eaLnBrk="1" hangingPunct="1">
              <a:defRPr/>
            </a:pPr>
            <a:r>
              <a:rPr lang="en-US" sz="3200" dirty="0">
                <a:solidFill>
                  <a:srgbClr val="0000FF"/>
                </a:solidFill>
              </a:rPr>
              <a:t>T: </a:t>
            </a:r>
            <a:r>
              <a:rPr lang="en-US" sz="3200" dirty="0" err="1">
                <a:solidFill>
                  <a:srgbClr val="0000FF"/>
                </a:solidFill>
              </a:rPr>
              <a:t>kiểu</a:t>
            </a:r>
            <a:r>
              <a:rPr lang="en-US" sz="3200" dirty="0">
                <a:solidFill>
                  <a:srgbClr val="0000FF"/>
                </a:solidFill>
              </a:rPr>
              <a:t> real;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2"/>
          <p:cNvSpPr>
            <a:spLocks noChangeArrowheads="1"/>
          </p:cNvSpPr>
          <p:nvPr/>
        </p:nvSpPr>
        <p:spPr bwMode="auto">
          <a:xfrm>
            <a:off x="0" y="1357313"/>
            <a:ext cx="892968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a:latin typeface="Times New Roman" panose="02020603050405020304" pitchFamily="18" charset="0"/>
                <a:cs typeface="Times New Roman" panose="02020603050405020304" pitchFamily="18" charset="0"/>
              </a:rPr>
              <a:t>Bài 2. Bốn bạn  đưa ra </a:t>
            </a:r>
            <a:r>
              <a:rPr lang="en-US" altLang="en-US" i="1">
                <a:solidFill>
                  <a:srgbClr val="0000FF"/>
                </a:solidFill>
                <a:latin typeface="Times New Roman" panose="02020603050405020304" pitchFamily="18" charset="0"/>
                <a:cs typeface="Times New Roman" panose="02020603050405020304" pitchFamily="18" charset="0"/>
              </a:rPr>
              <a:t>kết quả của các phép chia  hai số nguyên 14 và 5</a:t>
            </a:r>
            <a:r>
              <a:rPr lang="en-US" altLang="en-US">
                <a:latin typeface="Times New Roman" panose="02020603050405020304" pitchFamily="18" charset="0"/>
                <a:cs typeface="Times New Roman" panose="02020603050405020304" pitchFamily="18" charset="0"/>
              </a:rPr>
              <a:t>? Hãy chọn kết quả đúng?</a:t>
            </a:r>
            <a:endParaRPr lang="en-US" altLang="en-US"/>
          </a:p>
        </p:txBody>
      </p:sp>
      <p:sp>
        <p:nvSpPr>
          <p:cNvPr id="5" name="Rectangle 4"/>
          <p:cNvSpPr/>
          <p:nvPr/>
        </p:nvSpPr>
        <p:spPr>
          <a:xfrm>
            <a:off x="2500298" y="260648"/>
            <a:ext cx="3643338" cy="553998"/>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eaLnBrk="1" hangingPunct="1">
              <a:defRPr/>
            </a:pPr>
            <a:r>
              <a:rPr lang="en-US" sz="30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BÀI</a:t>
            </a:r>
            <a:r>
              <a:rPr lang="en-US" sz="3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a:t>
            </a:r>
            <a:r>
              <a:rPr lang="en-US" sz="30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TẬP</a:t>
            </a:r>
            <a:endParaRPr lang="en-US" sz="3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6" name="Rectangle 5"/>
          <p:cNvSpPr/>
          <p:nvPr/>
        </p:nvSpPr>
        <p:spPr>
          <a:xfrm>
            <a:off x="357188" y="2643188"/>
            <a:ext cx="7858125" cy="642937"/>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eaLnBrk="1" hangingPunct="1">
              <a:defRPr/>
            </a:pPr>
            <a:r>
              <a:rPr lang="en-US" sz="3200" dirty="0">
                <a:latin typeface="Times New Roman" pitchFamily="18" charset="0"/>
                <a:cs typeface="Times New Roman" pitchFamily="18" charset="0"/>
              </a:rPr>
              <a:t>A.   14/5=2;    14 div 5=2;     14 mod 5=4</a:t>
            </a:r>
          </a:p>
        </p:txBody>
      </p:sp>
      <p:sp>
        <p:nvSpPr>
          <p:cNvPr id="7" name="Rectangle 6"/>
          <p:cNvSpPr/>
          <p:nvPr/>
        </p:nvSpPr>
        <p:spPr>
          <a:xfrm>
            <a:off x="357188" y="3357563"/>
            <a:ext cx="7858125" cy="642937"/>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eaLnBrk="1" hangingPunct="1">
              <a:defRPr/>
            </a:pPr>
            <a:r>
              <a:rPr lang="en-US" sz="3200" dirty="0">
                <a:latin typeface="Times New Roman" pitchFamily="18" charset="0"/>
                <a:cs typeface="Times New Roman" pitchFamily="18" charset="0"/>
              </a:rPr>
              <a:t>B.   14/5=2.8; 14 div 5=2;     14 mod 5=4</a:t>
            </a:r>
          </a:p>
        </p:txBody>
      </p:sp>
      <p:sp>
        <p:nvSpPr>
          <p:cNvPr id="8" name="Rectangle 7"/>
          <p:cNvSpPr/>
          <p:nvPr/>
        </p:nvSpPr>
        <p:spPr>
          <a:xfrm>
            <a:off x="357188" y="4071938"/>
            <a:ext cx="7858125" cy="642937"/>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eaLnBrk="1" hangingPunct="1">
              <a:defRPr/>
            </a:pPr>
            <a:r>
              <a:rPr lang="en-US" sz="3200" dirty="0">
                <a:latin typeface="Times New Roman" pitchFamily="18" charset="0"/>
                <a:cs typeface="Times New Roman" pitchFamily="18" charset="0"/>
              </a:rPr>
              <a:t>C.   14/5=2.8; 14 div 5=4;     14 mod 5=2</a:t>
            </a:r>
          </a:p>
        </p:txBody>
      </p:sp>
      <p:sp>
        <p:nvSpPr>
          <p:cNvPr id="9" name="Rectangle 8"/>
          <p:cNvSpPr/>
          <p:nvPr/>
        </p:nvSpPr>
        <p:spPr>
          <a:xfrm>
            <a:off x="357188" y="4786313"/>
            <a:ext cx="7858125" cy="642937"/>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eaLnBrk="1" hangingPunct="1">
              <a:defRPr/>
            </a:pPr>
            <a:r>
              <a:rPr lang="en-US" sz="3200" dirty="0">
                <a:latin typeface="Times New Roman" pitchFamily="18" charset="0"/>
                <a:cs typeface="Times New Roman" pitchFamily="18" charset="0"/>
              </a:rPr>
              <a:t>D.   14/5=3;    14 div 5=2;     14 mod 5=4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mph" presetSubtype="10" repeatCount="indefinite" fill="hold" nodeType="clickEffect">
                                  <p:stCondLst>
                                    <p:cond delay="0"/>
                                  </p:stCondLst>
                                  <p:childTnLst>
                                    <p:animClr clrSpc="hsl" dir="ccw">
                                      <p:cBhvr>
                                        <p:cTn id="6" dur="2000" fill="hold"/>
                                        <p:tgtEl>
                                          <p:spTgt spid="7"/>
                                        </p:tgtEl>
                                        <p:attrNameLst>
                                          <p:attrName>fillcolor</p:attrName>
                                        </p:attrNameLst>
                                      </p:cBhvr>
                                      <p:to>
                                        <a:schemeClr val="accent2"/>
                                      </p:to>
                                    </p:animClr>
                                    <p:set>
                                      <p:cBhvr>
                                        <p:cTn id="7" dur="2000" fill="hold"/>
                                        <p:tgtEl>
                                          <p:spTgt spid="7"/>
                                        </p:tgtEl>
                                        <p:attrNameLst>
                                          <p:attrName>fill.type</p:attrName>
                                        </p:attrNameLst>
                                      </p:cBhvr>
                                      <p:to>
                                        <p:strVal val="solid"/>
                                      </p:to>
                                    </p:set>
                                    <p:set>
                                      <p:cBhvr>
                                        <p:cTn id="8" dur="20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2"/>
          <p:cNvSpPr>
            <a:spLocks noChangeArrowheads="1"/>
          </p:cNvSpPr>
          <p:nvPr/>
        </p:nvSpPr>
        <p:spPr bwMode="auto">
          <a:xfrm>
            <a:off x="-55563" y="1357313"/>
            <a:ext cx="95011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a:latin typeface="Times New Roman" panose="02020603050405020304" pitchFamily="18" charset="0"/>
                <a:cs typeface="Times New Roman" panose="02020603050405020304" pitchFamily="18" charset="0"/>
              </a:rPr>
              <a:t>Bài 3.Chuyển biểu thức pascal sang </a:t>
            </a:r>
            <a:r>
              <a:rPr lang="en-US" altLang="en-US" b="1" i="1">
                <a:solidFill>
                  <a:srgbClr val="0000FF"/>
                </a:solidFill>
                <a:latin typeface="Times New Roman" panose="02020603050405020304" pitchFamily="18" charset="0"/>
                <a:cs typeface="Times New Roman" panose="02020603050405020304" pitchFamily="18" charset="0"/>
              </a:rPr>
              <a:t>biểu thức toán học</a:t>
            </a:r>
            <a:r>
              <a:rPr lang="en-US" altLang="en-US">
                <a:latin typeface="Times New Roman" panose="02020603050405020304" pitchFamily="18" charset="0"/>
                <a:cs typeface="Times New Roman" panose="02020603050405020304" pitchFamily="18" charset="0"/>
              </a:rPr>
              <a:t>?</a:t>
            </a:r>
            <a:endParaRPr lang="en-US" altLang="en-US"/>
          </a:p>
        </p:txBody>
      </p:sp>
      <p:sp>
        <p:nvSpPr>
          <p:cNvPr id="3" name="Rectangle 2"/>
          <p:cNvSpPr/>
          <p:nvPr/>
        </p:nvSpPr>
        <p:spPr>
          <a:xfrm>
            <a:off x="357188" y="2071688"/>
            <a:ext cx="7858125" cy="642937"/>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eaLnBrk="1" hangingPunct="1">
              <a:defRPr/>
            </a:pPr>
            <a:r>
              <a:rPr lang="en-US" sz="3200" dirty="0">
                <a:latin typeface="Times New Roman" pitchFamily="18" charset="0"/>
                <a:cs typeface="Times New Roman" pitchFamily="18" charset="0"/>
              </a:rPr>
              <a:t>A.   a*x*x*</a:t>
            </a:r>
            <a:r>
              <a:rPr lang="en-US" sz="3200" dirty="0" err="1">
                <a:latin typeface="Times New Roman" pitchFamily="18" charset="0"/>
                <a:cs typeface="Times New Roman" pitchFamily="18" charset="0"/>
              </a:rPr>
              <a:t>x+b</a:t>
            </a:r>
            <a:r>
              <a:rPr lang="en-US" sz="3200" dirty="0">
                <a:latin typeface="Times New Roman" pitchFamily="18" charset="0"/>
                <a:cs typeface="Times New Roman" pitchFamily="18" charset="0"/>
              </a:rPr>
              <a:t>*x*</a:t>
            </a:r>
            <a:r>
              <a:rPr lang="en-US" sz="3200" dirty="0" err="1">
                <a:latin typeface="Times New Roman" pitchFamily="18" charset="0"/>
                <a:cs typeface="Times New Roman" pitchFamily="18" charset="0"/>
              </a:rPr>
              <a:t>x+c</a:t>
            </a:r>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x+d</a:t>
            </a:r>
            <a:endParaRPr lang="en-US" sz="3200" dirty="0">
              <a:latin typeface="Times New Roman" pitchFamily="18" charset="0"/>
              <a:cs typeface="Times New Roman" pitchFamily="18" charset="0"/>
            </a:endParaRPr>
          </a:p>
        </p:txBody>
      </p:sp>
      <p:sp>
        <p:nvSpPr>
          <p:cNvPr id="4" name="Rectangle 3"/>
          <p:cNvSpPr/>
          <p:nvPr/>
        </p:nvSpPr>
        <p:spPr>
          <a:xfrm>
            <a:off x="285750" y="3857625"/>
            <a:ext cx="7858125" cy="642938"/>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eaLnBrk="1" hangingPunct="1">
              <a:defRPr/>
            </a:pPr>
            <a:r>
              <a:rPr lang="en-US" sz="3200" dirty="0">
                <a:latin typeface="Times New Roman" pitchFamily="18" charset="0"/>
                <a:cs typeface="Times New Roman" pitchFamily="18" charset="0"/>
              </a:rPr>
              <a:t>B.   1/(</a:t>
            </a:r>
            <a:r>
              <a:rPr lang="en-US" sz="3200" dirty="0" err="1">
                <a:latin typeface="Times New Roman" pitchFamily="18" charset="0"/>
                <a:cs typeface="Times New Roman" pitchFamily="18" charset="0"/>
              </a:rPr>
              <a:t>1+x</a:t>
            </a:r>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1+x</a:t>
            </a:r>
            <a:r>
              <a:rPr lang="en-US" sz="3200" dirty="0">
                <a:latin typeface="Times New Roman" pitchFamily="18" charset="0"/>
                <a:cs typeface="Times New Roman" pitchFamily="18" charset="0"/>
              </a:rPr>
              <a:t>)-2/(x*</a:t>
            </a:r>
            <a:r>
              <a:rPr lang="en-US" sz="3200" dirty="0" err="1">
                <a:latin typeface="Times New Roman" pitchFamily="18" charset="0"/>
                <a:cs typeface="Times New Roman" pitchFamily="18" charset="0"/>
              </a:rPr>
              <a:t>x+1</a:t>
            </a:r>
            <a:r>
              <a:rPr lang="en-US" sz="3200" dirty="0">
                <a:latin typeface="Times New Roman" pitchFamily="18" charset="0"/>
                <a:cs typeface="Times New Roman" pitchFamily="18" charset="0"/>
              </a:rPr>
              <a:t>)</a:t>
            </a:r>
          </a:p>
        </p:txBody>
      </p:sp>
      <p:sp>
        <p:nvSpPr>
          <p:cNvPr id="6" name="Rectangle 5"/>
          <p:cNvSpPr/>
          <p:nvPr/>
        </p:nvSpPr>
        <p:spPr>
          <a:xfrm>
            <a:off x="2493818" y="404664"/>
            <a:ext cx="3649818" cy="556304"/>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eaLnBrk="1" hangingPunct="1">
              <a:defRPr/>
            </a:pPr>
            <a:r>
              <a:rPr lang="en-US" sz="30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BÀI</a:t>
            </a:r>
            <a:r>
              <a:rPr lang="en-US" sz="3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a:t>
            </a:r>
            <a:r>
              <a:rPr lang="en-US" sz="30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TẬP</a:t>
            </a:r>
            <a:endParaRPr lang="en-US" sz="3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graphicFrame>
        <p:nvGraphicFramePr>
          <p:cNvPr id="7" name="Object 2"/>
          <p:cNvGraphicFramePr>
            <a:graphicFrameLocks noChangeAspect="1"/>
          </p:cNvGraphicFramePr>
          <p:nvPr/>
        </p:nvGraphicFramePr>
        <p:xfrm>
          <a:off x="1357313" y="2928938"/>
          <a:ext cx="4572000" cy="725487"/>
        </p:xfrm>
        <a:graphic>
          <a:graphicData uri="http://schemas.openxmlformats.org/presentationml/2006/ole">
            <mc:AlternateContent xmlns:mc="http://schemas.openxmlformats.org/markup-compatibility/2006">
              <mc:Choice xmlns:v="urn:schemas-microsoft-com:vml" Requires="v">
                <p:oleObj spid="_x0000_s18451" name="Equation" r:id="rId3" imgW="1091726" imgH="203112" progId="Equation.3">
                  <p:embed/>
                </p:oleObj>
              </mc:Choice>
              <mc:Fallback>
                <p:oleObj name="Equation" r:id="rId3" imgW="1091726" imgH="203112"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313" y="2928938"/>
                        <a:ext cx="4572000" cy="725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51" name="Object 3"/>
          <p:cNvGraphicFramePr>
            <a:graphicFrameLocks noChangeAspect="1"/>
          </p:cNvGraphicFramePr>
          <p:nvPr/>
        </p:nvGraphicFramePr>
        <p:xfrm>
          <a:off x="1571625" y="4786313"/>
          <a:ext cx="3714750" cy="1052512"/>
        </p:xfrm>
        <a:graphic>
          <a:graphicData uri="http://schemas.openxmlformats.org/presentationml/2006/ole">
            <mc:AlternateContent xmlns:mc="http://schemas.openxmlformats.org/markup-compatibility/2006">
              <mc:Choice xmlns:v="urn:schemas-microsoft-com:vml" Requires="v">
                <p:oleObj spid="_x0000_s18452" name="Equation" r:id="rId5" imgW="1091726" imgH="418918" progId="Equation.3">
                  <p:embed/>
                </p:oleObj>
              </mc:Choice>
              <mc:Fallback>
                <p:oleObj name="Equation" r:id="rId5" imgW="1091726" imgH="418918"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1625" y="4786313"/>
                        <a:ext cx="3714750" cy="1052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27651"/>
                                        </p:tgtEl>
                                        <p:attrNameLst>
                                          <p:attrName>style.visibility</p:attrName>
                                        </p:attrNameLst>
                                      </p:cBhvr>
                                      <p:to>
                                        <p:strVal val="visible"/>
                                      </p:to>
                                    </p:set>
                                    <p:anim calcmode="lin" valueType="num">
                                      <p:cBhvr>
                                        <p:cTn id="14" dur="500" fill="hold"/>
                                        <p:tgtEl>
                                          <p:spTgt spid="27651"/>
                                        </p:tgtEl>
                                        <p:attrNameLst>
                                          <p:attrName>ppt_w</p:attrName>
                                        </p:attrNameLst>
                                      </p:cBhvr>
                                      <p:tavLst>
                                        <p:tav tm="0">
                                          <p:val>
                                            <p:fltVal val="0"/>
                                          </p:val>
                                        </p:tav>
                                        <p:tav tm="100000">
                                          <p:val>
                                            <p:strVal val="#ppt_w"/>
                                          </p:val>
                                        </p:tav>
                                      </p:tavLst>
                                    </p:anim>
                                    <p:anim calcmode="lin" valueType="num">
                                      <p:cBhvr>
                                        <p:cTn id="15" dur="500" fill="hold"/>
                                        <p:tgtEl>
                                          <p:spTgt spid="27651"/>
                                        </p:tgtEl>
                                        <p:attrNameLst>
                                          <p:attrName>ppt_h</p:attrName>
                                        </p:attrNameLst>
                                      </p:cBhvr>
                                      <p:tavLst>
                                        <p:tav tm="0">
                                          <p:val>
                                            <p:fltVal val="0"/>
                                          </p:val>
                                        </p:tav>
                                        <p:tav tm="100000">
                                          <p:val>
                                            <p:strVal val="#ppt_h"/>
                                          </p:val>
                                        </p:tav>
                                      </p:tavLst>
                                    </p:anim>
                                    <p:animEffect transition="in" filter="fade">
                                      <p:cBhvr>
                                        <p:cTn id="16" dur="5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5"/>
          <p:cNvSpPr>
            <a:spLocks noChangeArrowheads="1"/>
          </p:cNvSpPr>
          <p:nvPr/>
        </p:nvSpPr>
        <p:spPr bwMode="auto">
          <a:xfrm>
            <a:off x="1219200" y="152400"/>
            <a:ext cx="7010400" cy="914400"/>
          </a:xfrm>
          <a:prstGeom prst="rect">
            <a:avLst/>
          </a:prstGeom>
          <a:solidFill>
            <a:schemeClr val="accent1"/>
          </a:solidFill>
          <a:ln w="38100">
            <a:solidFill>
              <a:schemeClr val="hlink"/>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i="1">
                <a:solidFill>
                  <a:srgbClr val="0000FF"/>
                </a:solidFill>
              </a:rPr>
              <a:t>Tiết 7: Bài 3:</a:t>
            </a:r>
            <a:r>
              <a:rPr lang="en-US" altLang="en-US" sz="2400">
                <a:solidFill>
                  <a:srgbClr val="0000FF"/>
                </a:solidFill>
              </a:rPr>
              <a:t> </a:t>
            </a:r>
          </a:p>
          <a:p>
            <a:pPr algn="ctr">
              <a:spcBef>
                <a:spcPct val="0"/>
              </a:spcBef>
              <a:buFontTx/>
              <a:buNone/>
            </a:pPr>
            <a:r>
              <a:rPr lang="en-US" altLang="en-US" sz="2800" b="1">
                <a:solidFill>
                  <a:srgbClr val="0000FF"/>
                </a:solidFill>
              </a:rPr>
              <a:t>CHƯƠNG TRÌNH MÁY TÍNH VÀ DỮ LIỆU</a:t>
            </a:r>
          </a:p>
        </p:txBody>
      </p:sp>
      <p:sp>
        <p:nvSpPr>
          <p:cNvPr id="8200" name="Text Box 8"/>
          <p:cNvSpPr txBox="1">
            <a:spLocks noChangeArrowheads="1"/>
          </p:cNvSpPr>
          <p:nvPr/>
        </p:nvSpPr>
        <p:spPr bwMode="auto">
          <a:xfrm>
            <a:off x="785813" y="1600200"/>
            <a:ext cx="78009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a:solidFill>
                  <a:srgbClr val="0066FF"/>
                </a:solidFill>
              </a:rPr>
              <a:t>1. Dữ liệu và kiểu dữ liệu</a:t>
            </a:r>
          </a:p>
        </p:txBody>
      </p:sp>
      <p:sp>
        <p:nvSpPr>
          <p:cNvPr id="8201" name="Text Box 9"/>
          <p:cNvSpPr txBox="1">
            <a:spLocks noChangeArrowheads="1"/>
          </p:cNvSpPr>
          <p:nvPr/>
        </p:nvSpPr>
        <p:spPr bwMode="auto">
          <a:xfrm>
            <a:off x="785813" y="2514600"/>
            <a:ext cx="83931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a:solidFill>
                  <a:srgbClr val="0066FF"/>
                </a:solidFill>
              </a:rPr>
              <a:t>2. Các phép toán với dữ liệu kiểu số</a:t>
            </a:r>
          </a:p>
        </p:txBody>
      </p:sp>
      <p:sp>
        <p:nvSpPr>
          <p:cNvPr id="7" name="Text Box 9"/>
          <p:cNvSpPr txBox="1">
            <a:spLocks noChangeArrowheads="1"/>
          </p:cNvSpPr>
          <p:nvPr/>
        </p:nvSpPr>
        <p:spPr bwMode="auto">
          <a:xfrm>
            <a:off x="857250" y="3357563"/>
            <a:ext cx="83931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sz="2800" b="1">
                <a:solidFill>
                  <a:srgbClr val="0066FF"/>
                </a:solidFill>
                <a:latin typeface="Times New Roman" panose="02020603050405020304" pitchFamily="18" charset="0"/>
              </a:rPr>
              <a:t>3. Các phép so sánh</a:t>
            </a:r>
            <a:r>
              <a:rPr lang="en-US" altLang="en-US" sz="2800">
                <a:solidFill>
                  <a:srgbClr val="0066FF"/>
                </a:solidFill>
                <a:latin typeface="Times New Roman" panose="02020603050405020304" pitchFamily="18" charset="0"/>
              </a:rPr>
              <a:t> </a:t>
            </a:r>
          </a:p>
        </p:txBody>
      </p:sp>
      <p:sp>
        <p:nvSpPr>
          <p:cNvPr id="8" name="Text Box 9"/>
          <p:cNvSpPr txBox="1">
            <a:spLocks noChangeArrowheads="1"/>
          </p:cNvSpPr>
          <p:nvPr/>
        </p:nvSpPr>
        <p:spPr bwMode="auto">
          <a:xfrm>
            <a:off x="857250" y="4262438"/>
            <a:ext cx="84121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sz="2800" b="1">
                <a:solidFill>
                  <a:srgbClr val="0066FF"/>
                </a:solidFill>
                <a:latin typeface="Times New Roman" panose="02020603050405020304" pitchFamily="18" charset="0"/>
              </a:rPr>
              <a:t>4. Giao tiếp người – máy tính</a:t>
            </a:r>
            <a:endParaRPr lang="en-US" altLang="en-US" sz="2800">
              <a:solidFill>
                <a:srgbClr val="0066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fade">
                                      <p:cBhvr>
                                        <p:cTn id="7" dur="1000"/>
                                        <p:tgtEl>
                                          <p:spTgt spid="8197"/>
                                        </p:tgtEl>
                                      </p:cBhvr>
                                    </p:animEffect>
                                    <p:anim calcmode="lin" valueType="num">
                                      <p:cBhvr>
                                        <p:cTn id="8" dur="1000" fill="hold"/>
                                        <p:tgtEl>
                                          <p:spTgt spid="8197"/>
                                        </p:tgtEl>
                                        <p:attrNameLst>
                                          <p:attrName>ppt_x</p:attrName>
                                        </p:attrNameLst>
                                      </p:cBhvr>
                                      <p:tavLst>
                                        <p:tav tm="0">
                                          <p:val>
                                            <p:strVal val="#ppt_x"/>
                                          </p:val>
                                        </p:tav>
                                        <p:tav tm="100000">
                                          <p:val>
                                            <p:strVal val="#ppt_x"/>
                                          </p:val>
                                        </p:tav>
                                      </p:tavLst>
                                    </p:anim>
                                    <p:anim calcmode="lin" valueType="num">
                                      <p:cBhvr>
                                        <p:cTn id="9" dur="1000" fill="hold"/>
                                        <p:tgtEl>
                                          <p:spTgt spid="819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200"/>
                                        </p:tgtEl>
                                        <p:attrNameLst>
                                          <p:attrName>style.visibility</p:attrName>
                                        </p:attrNameLst>
                                      </p:cBhvr>
                                      <p:to>
                                        <p:strVal val="visible"/>
                                      </p:to>
                                    </p:set>
                                    <p:anim calcmode="lin" valueType="num">
                                      <p:cBhvr>
                                        <p:cTn id="14" dur="500" fill="hold"/>
                                        <p:tgtEl>
                                          <p:spTgt spid="8200"/>
                                        </p:tgtEl>
                                        <p:attrNameLst>
                                          <p:attrName>ppt_w</p:attrName>
                                        </p:attrNameLst>
                                      </p:cBhvr>
                                      <p:tavLst>
                                        <p:tav tm="0">
                                          <p:val>
                                            <p:fltVal val="0"/>
                                          </p:val>
                                        </p:tav>
                                        <p:tav tm="100000">
                                          <p:val>
                                            <p:strVal val="#ppt_w"/>
                                          </p:val>
                                        </p:tav>
                                      </p:tavLst>
                                    </p:anim>
                                    <p:anim calcmode="lin" valueType="num">
                                      <p:cBhvr>
                                        <p:cTn id="15" dur="500" fill="hold"/>
                                        <p:tgtEl>
                                          <p:spTgt spid="8200"/>
                                        </p:tgtEl>
                                        <p:attrNameLst>
                                          <p:attrName>ppt_h</p:attrName>
                                        </p:attrNameLst>
                                      </p:cBhvr>
                                      <p:tavLst>
                                        <p:tav tm="0">
                                          <p:val>
                                            <p:fltVal val="0"/>
                                          </p:val>
                                        </p:tav>
                                        <p:tav tm="100000">
                                          <p:val>
                                            <p:strVal val="#ppt_h"/>
                                          </p:val>
                                        </p:tav>
                                      </p:tavLst>
                                    </p:anim>
                                    <p:animEffect transition="in" filter="fade">
                                      <p:cBhvr>
                                        <p:cTn id="16" dur="500"/>
                                        <p:tgtEl>
                                          <p:spTgt spid="8200"/>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8201"/>
                                        </p:tgtEl>
                                        <p:attrNameLst>
                                          <p:attrName>style.visibility</p:attrName>
                                        </p:attrNameLst>
                                      </p:cBhvr>
                                      <p:to>
                                        <p:strVal val="visible"/>
                                      </p:to>
                                    </p:set>
                                    <p:anim calcmode="lin" valueType="num">
                                      <p:cBhvr>
                                        <p:cTn id="19" dur="1000" fill="hold"/>
                                        <p:tgtEl>
                                          <p:spTgt spid="8201"/>
                                        </p:tgtEl>
                                        <p:attrNameLst>
                                          <p:attrName>ppt_x</p:attrName>
                                        </p:attrNameLst>
                                      </p:cBhvr>
                                      <p:tavLst>
                                        <p:tav tm="0">
                                          <p:val>
                                            <p:strVal val="#ppt_x-.2"/>
                                          </p:val>
                                        </p:tav>
                                        <p:tav tm="100000">
                                          <p:val>
                                            <p:strVal val="#ppt_x"/>
                                          </p:val>
                                        </p:tav>
                                      </p:tavLst>
                                    </p:anim>
                                    <p:anim calcmode="lin" valueType="num">
                                      <p:cBhvr>
                                        <p:cTn id="20" dur="1000" fill="hold"/>
                                        <p:tgtEl>
                                          <p:spTgt spid="8201"/>
                                        </p:tgtEl>
                                        <p:attrNameLst>
                                          <p:attrName>ppt_y</p:attrName>
                                        </p:attrNameLst>
                                      </p:cBhvr>
                                      <p:tavLst>
                                        <p:tav tm="0">
                                          <p:val>
                                            <p:strVal val="#ppt_y"/>
                                          </p:val>
                                        </p:tav>
                                        <p:tav tm="100000">
                                          <p:val>
                                            <p:strVal val="#ppt_y"/>
                                          </p:val>
                                        </p:tav>
                                      </p:tavLst>
                                    </p:anim>
                                    <p:animEffect transition="in" filter="wipe(right)" prLst="gradientSize: 0.1">
                                      <p:cBhvr>
                                        <p:cTn id="21" dur="1000"/>
                                        <p:tgtEl>
                                          <p:spTgt spid="8201"/>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ppt_x</p:attrName>
                                        </p:attrNameLst>
                                      </p:cBhvr>
                                      <p:tavLst>
                                        <p:tav tm="0">
                                          <p:val>
                                            <p:strVal val="#ppt_x-.2"/>
                                          </p:val>
                                        </p:tav>
                                        <p:tav tm="100000">
                                          <p:val>
                                            <p:strVal val="#ppt_x"/>
                                          </p:val>
                                        </p:tav>
                                      </p:tavLst>
                                    </p:anim>
                                    <p:anim calcmode="lin" valueType="num">
                                      <p:cBhvr>
                                        <p:cTn id="2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6" dur="1000"/>
                                        <p:tgtEl>
                                          <p:spTgt spid="7"/>
                                        </p:tgtEl>
                                      </p:cBhvr>
                                    </p:animEffect>
                                  </p:childTnLst>
                                </p:cTn>
                              </p:par>
                              <p:par>
                                <p:cTn id="27" presetID="29"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ppt_x</p:attrName>
                                        </p:attrNameLst>
                                      </p:cBhvr>
                                      <p:tavLst>
                                        <p:tav tm="0">
                                          <p:val>
                                            <p:strVal val="#ppt_x-.2"/>
                                          </p:val>
                                        </p:tav>
                                        <p:tav tm="100000">
                                          <p:val>
                                            <p:strVal val="#ppt_x"/>
                                          </p:val>
                                        </p:tav>
                                      </p:tavLst>
                                    </p:anim>
                                    <p:anim calcmode="lin" valueType="num">
                                      <p:cBhvr>
                                        <p:cTn id="30"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1" dur="1000"/>
                                        <p:tgtEl>
                                          <p:spTgt spid="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xit" presetSubtype="10" fill="hold" grpId="1" nodeType="clickEffect">
                                  <p:stCondLst>
                                    <p:cond delay="0"/>
                                  </p:stCondLst>
                                  <p:childTnLst>
                                    <p:animEffect transition="out" filter="blinds(horizontal)">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par>
                                <p:cTn id="37" presetID="3" presetClass="exit" presetSubtype="10" fill="hold" grpId="1" nodeType="withEffect">
                                  <p:stCondLst>
                                    <p:cond delay="0"/>
                                  </p:stCondLst>
                                  <p:childTnLst>
                                    <p:animEffect transition="out" filter="blinds(horizontal)">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P spid="8200" grpId="0"/>
      <p:bldP spid="8201" grpId="0"/>
      <p:bldP spid="7" grpId="0"/>
      <p:bldP spid="7" grpId="1"/>
      <p:bldP spid="8" grpId="0"/>
      <p:bldP spid="8"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Rectangle 5"/>
          <p:cNvSpPr>
            <a:spLocks noChangeArrowheads="1"/>
          </p:cNvSpPr>
          <p:nvPr/>
        </p:nvSpPr>
        <p:spPr bwMode="auto">
          <a:xfrm>
            <a:off x="835025" y="2286000"/>
            <a:ext cx="477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sz="2800" b="1"/>
              <a:t>a) 7 chia 2 bằng 3 dư 1 </a:t>
            </a:r>
            <a:endParaRPr lang="vi-VN" altLang="en-US" sz="2800" b="1"/>
          </a:p>
        </p:txBody>
      </p:sp>
      <p:sp>
        <p:nvSpPr>
          <p:cNvPr id="49158" name="Rectangle 6"/>
          <p:cNvSpPr>
            <a:spLocks noChangeArrowheads="1"/>
          </p:cNvSpPr>
          <p:nvPr/>
        </p:nvSpPr>
        <p:spPr bwMode="auto">
          <a:xfrm>
            <a:off x="1211263" y="2887663"/>
            <a:ext cx="4706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sz="2800" b="1"/>
              <a:t>=&gt;  7 </a:t>
            </a:r>
            <a:r>
              <a:rPr lang="en-US" altLang="en-US" sz="2800" b="1">
                <a:solidFill>
                  <a:srgbClr val="0000FF"/>
                </a:solidFill>
              </a:rPr>
              <a:t>div</a:t>
            </a:r>
            <a:r>
              <a:rPr lang="en-US" altLang="en-US" sz="2800" b="1"/>
              <a:t> 2 = 3 </a:t>
            </a:r>
            <a:endParaRPr lang="vi-VN" altLang="en-US" sz="2800" b="1"/>
          </a:p>
        </p:txBody>
      </p:sp>
      <p:sp>
        <p:nvSpPr>
          <p:cNvPr id="49159" name="Rectangle 7"/>
          <p:cNvSpPr>
            <a:spLocks noChangeArrowheads="1"/>
          </p:cNvSpPr>
          <p:nvPr/>
        </p:nvSpPr>
        <p:spPr bwMode="auto">
          <a:xfrm>
            <a:off x="1212850" y="3451225"/>
            <a:ext cx="2919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sz="2800" b="1"/>
              <a:t>      7 </a:t>
            </a:r>
            <a:r>
              <a:rPr lang="en-US" altLang="en-US" sz="2800" b="1">
                <a:solidFill>
                  <a:srgbClr val="0000FF"/>
                </a:solidFill>
              </a:rPr>
              <a:t>mod</a:t>
            </a:r>
            <a:r>
              <a:rPr lang="en-US" altLang="en-US" sz="2800" b="1">
                <a:solidFill>
                  <a:srgbClr val="FF0066"/>
                </a:solidFill>
              </a:rPr>
              <a:t> </a:t>
            </a:r>
            <a:r>
              <a:rPr lang="en-US" altLang="en-US" sz="2800" b="1"/>
              <a:t>2 = 1 </a:t>
            </a:r>
            <a:endParaRPr lang="vi-VN" altLang="en-US" sz="2800" b="1"/>
          </a:p>
        </p:txBody>
      </p:sp>
      <p:sp>
        <p:nvSpPr>
          <p:cNvPr id="49160" name="Rectangle 8"/>
          <p:cNvSpPr>
            <a:spLocks noChangeArrowheads="1"/>
          </p:cNvSpPr>
          <p:nvPr/>
        </p:nvSpPr>
        <p:spPr bwMode="auto">
          <a:xfrm>
            <a:off x="835025" y="4276725"/>
            <a:ext cx="4414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sz="2800" b="1"/>
              <a:t>b) 17 chia 5 bằng 3 dư 2 </a:t>
            </a:r>
            <a:endParaRPr lang="vi-VN" altLang="en-US" sz="2800" b="1"/>
          </a:p>
        </p:txBody>
      </p:sp>
      <p:sp>
        <p:nvSpPr>
          <p:cNvPr id="49161" name="Rectangle 9"/>
          <p:cNvSpPr>
            <a:spLocks noChangeArrowheads="1"/>
          </p:cNvSpPr>
          <p:nvPr/>
        </p:nvSpPr>
        <p:spPr bwMode="auto">
          <a:xfrm>
            <a:off x="1227138" y="4922838"/>
            <a:ext cx="3952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sz="2800" b="1"/>
              <a:t>=&gt; 17 </a:t>
            </a:r>
            <a:r>
              <a:rPr lang="en-US" altLang="en-US" sz="2800" b="1">
                <a:solidFill>
                  <a:srgbClr val="0000FF"/>
                </a:solidFill>
              </a:rPr>
              <a:t>div</a:t>
            </a:r>
            <a:r>
              <a:rPr lang="en-US" altLang="en-US" sz="2800" b="1"/>
              <a:t> 5 = 3 </a:t>
            </a:r>
            <a:endParaRPr lang="vi-VN" altLang="en-US" sz="2800" b="1"/>
          </a:p>
        </p:txBody>
      </p:sp>
      <p:sp>
        <p:nvSpPr>
          <p:cNvPr id="49162" name="Rectangle 10"/>
          <p:cNvSpPr>
            <a:spLocks noChangeArrowheads="1"/>
          </p:cNvSpPr>
          <p:nvPr/>
        </p:nvSpPr>
        <p:spPr bwMode="auto">
          <a:xfrm>
            <a:off x="1738313" y="5486400"/>
            <a:ext cx="3952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sz="2800" b="1"/>
              <a:t>17 </a:t>
            </a:r>
            <a:r>
              <a:rPr lang="en-US" altLang="en-US" sz="2800" b="1">
                <a:solidFill>
                  <a:srgbClr val="0000FF"/>
                </a:solidFill>
              </a:rPr>
              <a:t>mod</a:t>
            </a:r>
            <a:r>
              <a:rPr lang="en-US" altLang="en-US" sz="2800" b="1"/>
              <a:t> 5 = 2 </a:t>
            </a:r>
            <a:endParaRPr lang="vi-VN" altLang="en-US" sz="2800" b="1"/>
          </a:p>
        </p:txBody>
      </p:sp>
      <p:sp>
        <p:nvSpPr>
          <p:cNvPr id="19464" name="Rectangle 11"/>
          <p:cNvSpPr>
            <a:spLocks noChangeArrowheads="1"/>
          </p:cNvSpPr>
          <p:nvPr/>
        </p:nvSpPr>
        <p:spPr bwMode="auto">
          <a:xfrm>
            <a:off x="541338" y="1143000"/>
            <a:ext cx="808196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130000"/>
              </a:lnSpc>
              <a:buFontTx/>
              <a:buNone/>
            </a:pPr>
            <a:r>
              <a:rPr lang="en-US" altLang="en-US" sz="2400" b="1" u="sng">
                <a:solidFill>
                  <a:srgbClr val="0000FF"/>
                </a:solidFill>
              </a:rPr>
              <a:t>Bai 4</a:t>
            </a:r>
            <a:r>
              <a:rPr lang="en-US" altLang="en-US" sz="2400" b="1">
                <a:solidFill>
                  <a:srgbClr val="0000FF"/>
                </a:solidFill>
              </a:rPr>
              <a:t>:</a:t>
            </a:r>
            <a:r>
              <a:rPr lang="en-US" altLang="en-US" sz="2400" b="1">
                <a:solidFill>
                  <a:schemeClr val="accent2"/>
                </a:solidFill>
              </a:rPr>
              <a:t> </a:t>
            </a:r>
            <a:r>
              <a:rPr lang="en-US" altLang="en-US" sz="2400" b="1"/>
              <a:t>Thực hiện các phép tính sau bằng các phép toán Pascal: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9157"/>
                                        </p:tgtEl>
                                        <p:attrNameLst>
                                          <p:attrName>style.visibility</p:attrName>
                                        </p:attrNameLst>
                                      </p:cBhvr>
                                      <p:to>
                                        <p:strVal val="visible"/>
                                      </p:to>
                                    </p:set>
                                    <p:animEffect transition="in" filter="checkerboard(across)">
                                      <p:cBhvr>
                                        <p:cTn id="7" dur="500"/>
                                        <p:tgtEl>
                                          <p:spTgt spid="4915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9160"/>
                                        </p:tgtEl>
                                        <p:attrNameLst>
                                          <p:attrName>style.visibility</p:attrName>
                                        </p:attrNameLst>
                                      </p:cBhvr>
                                      <p:to>
                                        <p:strVal val="visible"/>
                                      </p:to>
                                    </p:set>
                                    <p:animEffect transition="in" filter="checkerboard(across)">
                                      <p:cBhvr>
                                        <p:cTn id="10" dur="500"/>
                                        <p:tgtEl>
                                          <p:spTgt spid="4916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49158"/>
                                        </p:tgtEl>
                                        <p:attrNameLst>
                                          <p:attrName>style.visibility</p:attrName>
                                        </p:attrNameLst>
                                      </p:cBhvr>
                                      <p:to>
                                        <p:strVal val="visible"/>
                                      </p:to>
                                    </p:set>
                                    <p:animEffect transition="in" filter="checkerboard(across)">
                                      <p:cBhvr>
                                        <p:cTn id="15" dur="500"/>
                                        <p:tgtEl>
                                          <p:spTgt spid="49158"/>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49159"/>
                                        </p:tgtEl>
                                        <p:attrNameLst>
                                          <p:attrName>style.visibility</p:attrName>
                                        </p:attrNameLst>
                                      </p:cBhvr>
                                      <p:to>
                                        <p:strVal val="visible"/>
                                      </p:to>
                                    </p:set>
                                    <p:animEffect transition="in" filter="checkerboard(across)">
                                      <p:cBhvr>
                                        <p:cTn id="18" dur="500"/>
                                        <p:tgtEl>
                                          <p:spTgt spid="4915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49161"/>
                                        </p:tgtEl>
                                        <p:attrNameLst>
                                          <p:attrName>style.visibility</p:attrName>
                                        </p:attrNameLst>
                                      </p:cBhvr>
                                      <p:to>
                                        <p:strVal val="visible"/>
                                      </p:to>
                                    </p:set>
                                    <p:animEffect transition="in" filter="checkerboard(across)">
                                      <p:cBhvr>
                                        <p:cTn id="23" dur="500"/>
                                        <p:tgtEl>
                                          <p:spTgt spid="49161"/>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49162"/>
                                        </p:tgtEl>
                                        <p:attrNameLst>
                                          <p:attrName>style.visibility</p:attrName>
                                        </p:attrNameLst>
                                      </p:cBhvr>
                                      <p:to>
                                        <p:strVal val="visible"/>
                                      </p:to>
                                    </p:set>
                                    <p:animEffect transition="in" filter="checkerboard(across)">
                                      <p:cBhvr>
                                        <p:cTn id="26" dur="500"/>
                                        <p:tgtEl>
                                          <p:spTgt spid="49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p:bldP spid="49158" grpId="0"/>
      <p:bldP spid="49159" grpId="0"/>
      <p:bldP spid="49160" grpId="0"/>
      <p:bldP spid="49161" grpId="0"/>
      <p:bldP spid="4916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7238" y="5087938"/>
            <a:ext cx="3297237"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8975" y="3962400"/>
            <a:ext cx="1935163"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950" y="3263900"/>
            <a:ext cx="5308600"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3950" y="2216150"/>
            <a:ext cx="3443288"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0613" y="1073150"/>
            <a:ext cx="3162300"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9950" y="1943100"/>
            <a:ext cx="4405313"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505075"/>
            <a:ext cx="2206625"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out)">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457200" y="1600200"/>
            <a:ext cx="8229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Clr>
                <a:schemeClr val="tx1"/>
              </a:buClr>
              <a:buFontTx/>
              <a:buNone/>
            </a:pPr>
            <a:r>
              <a:rPr lang="en-US" altLang="en-US" sz="2800">
                <a:solidFill>
                  <a:srgbClr val="0000FF"/>
                </a:solidFill>
              </a:rPr>
              <a:t>-Nắm vững nội dung đã học:</a:t>
            </a:r>
          </a:p>
          <a:p>
            <a:pPr eaLnBrk="1" hangingPunct="1">
              <a:buClr>
                <a:schemeClr val="tx1"/>
              </a:buClr>
              <a:buFontTx/>
              <a:buNone/>
            </a:pPr>
            <a:r>
              <a:rPr lang="en-US" altLang="en-US" sz="2800">
                <a:solidFill>
                  <a:srgbClr val="0000FF"/>
                </a:solidFill>
              </a:rPr>
              <a:t>-Làm các bài tập 1, 2, 3, 4, 5 Sgk/26</a:t>
            </a:r>
          </a:p>
          <a:p>
            <a:pPr eaLnBrk="1" hangingPunct="1">
              <a:buClr>
                <a:schemeClr val="tx1"/>
              </a:buClr>
              <a:buFontTx/>
              <a:buNone/>
            </a:pPr>
            <a:r>
              <a:rPr lang="en-US" altLang="en-US" sz="2800">
                <a:solidFill>
                  <a:srgbClr val="0000FF"/>
                </a:solidFill>
              </a:rPr>
              <a:t>-Đọc trước mục 3, 4 của bài  “Chương trình máy tính và dữ liệu”</a:t>
            </a:r>
          </a:p>
        </p:txBody>
      </p:sp>
      <p:sp>
        <p:nvSpPr>
          <p:cNvPr id="21507" name="Rectangle 3"/>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400" b="1" i="1" u="sng">
                <a:solidFill>
                  <a:srgbClr val="FF3300"/>
                </a:solidFill>
              </a:rPr>
              <a:t>HƯỚNG DẪN VỀ NHÀ:</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Pictur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39" name="WordArt 3" descr="BAØI HOÏC KEÁT THUÙC vvv"/>
          <p:cNvSpPr>
            <a:spLocks noChangeArrowheads="1" noChangeShapeType="1" noTextEdit="1"/>
          </p:cNvSpPr>
          <p:nvPr/>
        </p:nvSpPr>
        <p:spPr bwMode="auto">
          <a:xfrm>
            <a:off x="1447800" y="2590800"/>
            <a:ext cx="6870700" cy="16002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Tiết học kết thúc</a:t>
            </a:r>
          </a:p>
        </p:txBody>
      </p:sp>
      <p:sp>
        <p:nvSpPr>
          <p:cNvPr id="167940" name="Text Box 4"/>
          <p:cNvSpPr txBox="1">
            <a:spLocks noChangeArrowheads="1"/>
          </p:cNvSpPr>
          <p:nvPr/>
        </p:nvSpPr>
        <p:spPr bwMode="auto">
          <a:xfrm>
            <a:off x="914400" y="4648200"/>
            <a:ext cx="80010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4800" b="1" i="1">
                <a:solidFill>
                  <a:srgbClr val="FF0066"/>
                </a:solidFill>
              </a:rPr>
              <a:t>Cảm ơn sự tham dự của giáo viên và học sinh.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67939"/>
                                        </p:tgtEl>
                                        <p:attrNameLst>
                                          <p:attrName>style.visibility</p:attrName>
                                        </p:attrNameLst>
                                      </p:cBhvr>
                                      <p:to>
                                        <p:strVal val="visible"/>
                                      </p:to>
                                    </p:set>
                                    <p:anim calcmode="lin" valueType="num">
                                      <p:cBhvr additive="base">
                                        <p:cTn id="7" dur="2000" fill="hold"/>
                                        <p:tgtEl>
                                          <p:spTgt spid="167939"/>
                                        </p:tgtEl>
                                        <p:attrNameLst>
                                          <p:attrName>ppt_x</p:attrName>
                                        </p:attrNameLst>
                                      </p:cBhvr>
                                      <p:tavLst>
                                        <p:tav tm="0">
                                          <p:val>
                                            <p:strVal val="#ppt_x"/>
                                          </p:val>
                                        </p:tav>
                                        <p:tav tm="100000">
                                          <p:val>
                                            <p:strVal val="#ppt_x"/>
                                          </p:val>
                                        </p:tav>
                                      </p:tavLst>
                                    </p:anim>
                                    <p:anim calcmode="lin" valueType="num">
                                      <p:cBhvr additive="base">
                                        <p:cTn id="8" dur="2000" fill="hold"/>
                                        <p:tgtEl>
                                          <p:spTgt spid="16793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9" presetID="7" presetClass="entr" presetSubtype="4" fill="hold" grpId="0" nodeType="withEffect">
                                  <p:stCondLst>
                                    <p:cond delay="0"/>
                                  </p:stCondLst>
                                  <p:childTnLst>
                                    <p:set>
                                      <p:cBhvr>
                                        <p:cTn id="10" dur="1" fill="hold">
                                          <p:stCondLst>
                                            <p:cond delay="0"/>
                                          </p:stCondLst>
                                        </p:cTn>
                                        <p:tgtEl>
                                          <p:spTgt spid="167940"/>
                                        </p:tgtEl>
                                        <p:attrNameLst>
                                          <p:attrName>style.visibility</p:attrName>
                                        </p:attrNameLst>
                                      </p:cBhvr>
                                      <p:to>
                                        <p:strVal val="visible"/>
                                      </p:to>
                                    </p:set>
                                    <p:anim calcmode="lin" valueType="num">
                                      <p:cBhvr additive="base">
                                        <p:cTn id="11" dur="5000" fill="hold"/>
                                        <p:tgtEl>
                                          <p:spTgt spid="167940"/>
                                        </p:tgtEl>
                                        <p:attrNameLst>
                                          <p:attrName>ppt_x</p:attrName>
                                        </p:attrNameLst>
                                      </p:cBhvr>
                                      <p:tavLst>
                                        <p:tav tm="0">
                                          <p:val>
                                            <p:strVal val="#ppt_x"/>
                                          </p:val>
                                        </p:tav>
                                        <p:tav tm="100000">
                                          <p:val>
                                            <p:strVal val="#ppt_x"/>
                                          </p:val>
                                        </p:tav>
                                      </p:tavLst>
                                    </p:anim>
                                    <p:anim calcmode="lin" valueType="num">
                                      <p:cBhvr additive="base">
                                        <p:cTn id="12" dur="5000" fill="hold"/>
                                        <p:tgtEl>
                                          <p:spTgt spid="16794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animBg="1"/>
      <p:bldP spid="16794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609600" y="1085850"/>
            <a:ext cx="3810000" cy="514350"/>
          </a:xfrm>
          <a:prstGeom prst="rect">
            <a:avLst/>
          </a:prstGeom>
          <a:gradFill rotWithShape="1">
            <a:gsLst>
              <a:gs pos="0">
                <a:srgbClr val="FFFF00"/>
              </a:gs>
              <a:gs pos="100000">
                <a:srgbClr val="FFFFFF"/>
              </a:gs>
            </a:gsLst>
            <a:lin ang="2700000" scaled="1"/>
          </a:gradFill>
          <a:ln w="57150" cmpd="thinThick">
            <a:solidFill>
              <a:srgbClr val="FF0000"/>
            </a:solidFill>
            <a:miter lim="800000"/>
            <a:headEnd/>
            <a:tailEnd/>
          </a:ln>
        </p:spPr>
        <p:txBody>
          <a:bodyPr>
            <a:spAutoFit/>
          </a:bodyPr>
          <a:lstStyle/>
          <a:p>
            <a:pPr eaLnBrk="1" hangingPunct="1">
              <a:spcBef>
                <a:spcPct val="50000"/>
              </a:spcBef>
              <a:defRPr/>
            </a:pPr>
            <a:r>
              <a:rPr lang="en-US" sz="2400" b="1">
                <a:solidFill>
                  <a:srgbClr val="FF0066"/>
                </a:solidFill>
              </a:rPr>
              <a:t> 3./ </a:t>
            </a:r>
            <a:r>
              <a:rPr lang="en-US" sz="2400">
                <a:solidFill>
                  <a:srgbClr val="FF0066"/>
                </a:solidFill>
                <a:effectLst>
                  <a:outerShdw blurRad="38100" dist="38100" dir="2700000" algn="tl">
                    <a:srgbClr val="000000"/>
                  </a:outerShdw>
                </a:effectLst>
              </a:rPr>
              <a:t>CÁC PHÉP SO SÁNH</a:t>
            </a:r>
          </a:p>
        </p:txBody>
      </p:sp>
      <p:graphicFrame>
        <p:nvGraphicFramePr>
          <p:cNvPr id="32773" name="Group 5"/>
          <p:cNvGraphicFramePr>
            <a:graphicFrameLocks noGrp="1"/>
          </p:cNvGraphicFramePr>
          <p:nvPr/>
        </p:nvGraphicFramePr>
        <p:xfrm>
          <a:off x="1219200" y="2200275"/>
          <a:ext cx="6781800" cy="3446463"/>
        </p:xfrm>
        <a:graphic>
          <a:graphicData uri="http://schemas.openxmlformats.org/drawingml/2006/table">
            <a:tbl>
              <a:tblPr/>
              <a:tblGrid>
                <a:gridCol w="1244600">
                  <a:extLst>
                    <a:ext uri="{9D8B030D-6E8A-4147-A177-3AD203B41FA5}">
                      <a16:colId xmlns:a16="http://schemas.microsoft.com/office/drawing/2014/main" val="20000"/>
                    </a:ext>
                  </a:extLst>
                </a:gridCol>
                <a:gridCol w="3403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422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0099"/>
                          </a:solidFill>
                          <a:effectLst/>
                          <a:latin typeface="Arial" pitchFamily="34" charset="0"/>
                          <a:cs typeface="Arial" pitchFamily="34" charset="0"/>
                        </a:rPr>
                        <a:t>Kí hiệu</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0099"/>
                          </a:solidFill>
                          <a:effectLst/>
                          <a:latin typeface="Arial" pitchFamily="34" charset="0"/>
                          <a:cs typeface="Arial" pitchFamily="34" charset="0"/>
                        </a:rPr>
                        <a:t>Phép so sánh</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0099"/>
                          </a:solidFill>
                          <a:effectLst/>
                          <a:latin typeface="Arial" pitchFamily="34" charset="0"/>
                          <a:cs typeface="Arial" pitchFamily="34" charset="0"/>
                        </a:rPr>
                        <a:t>Ví dụ</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4191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33CC"/>
                          </a:solidFill>
                          <a:effectLst/>
                          <a:latin typeface="Arial" pitchFamily="34" charset="0"/>
                          <a:cs typeface="Arial" pitchFamily="34" charset="0"/>
                        </a:rPr>
                        <a:t>=</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0099"/>
                          </a:solidFill>
                          <a:effectLst/>
                          <a:latin typeface="Arial" pitchFamily="34" charset="0"/>
                          <a:cs typeface="Arial" pitchFamily="34" charset="0"/>
                        </a:rPr>
                        <a:t>Bằng</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accent2"/>
                          </a:solidFill>
                          <a:effectLst/>
                          <a:latin typeface="Arial" pitchFamily="34" charset="0"/>
                          <a:cs typeface="Arial" pitchFamily="34" charset="0"/>
                        </a:rPr>
                        <a:t>5 = 5</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422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33CC"/>
                          </a:solidFill>
                          <a:effectLst/>
                          <a:latin typeface="Arial" pitchFamily="34" charset="0"/>
                          <a:cs typeface="Arial" pitchFamily="34" charset="0"/>
                        </a:rPr>
                        <a:t>&lt;</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0099"/>
                          </a:solidFill>
                          <a:effectLst/>
                          <a:latin typeface="Arial" pitchFamily="34" charset="0"/>
                          <a:cs typeface="Arial" pitchFamily="34" charset="0"/>
                        </a:rPr>
                        <a:t>Nhỏ hơn</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accent2"/>
                          </a:solidFill>
                          <a:effectLst/>
                          <a:latin typeface="Arial" pitchFamily="34" charset="0"/>
                          <a:cs typeface="Arial" pitchFamily="34" charset="0"/>
                        </a:rPr>
                        <a:t>3 &lt; 5</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r h="4206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33CC"/>
                          </a:solidFill>
                          <a:effectLst/>
                          <a:latin typeface="Arial" pitchFamily="34" charset="0"/>
                          <a:cs typeface="Arial" pitchFamily="34" charset="0"/>
                        </a:rPr>
                        <a:t>&gt;</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0099"/>
                          </a:solidFill>
                          <a:effectLst/>
                          <a:latin typeface="Arial" pitchFamily="34" charset="0"/>
                          <a:cs typeface="Arial" pitchFamily="34" charset="0"/>
                        </a:rPr>
                        <a:t>Lớn hơn</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accent2"/>
                          </a:solidFill>
                          <a:effectLst/>
                          <a:latin typeface="Arial" pitchFamily="34" charset="0"/>
                          <a:cs typeface="Arial" pitchFamily="34" charset="0"/>
                        </a:rPr>
                        <a:t>9 &gt; 6</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r h="4206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33CC"/>
                          </a:solidFill>
                          <a:effectLst/>
                          <a:latin typeface="Arial" pitchFamily="34" charset="0"/>
                          <a:cs typeface="Arial" pitchFamily="34" charset="0"/>
                        </a:rPr>
                        <a:t>≠</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0099"/>
                          </a:solidFill>
                          <a:effectLst/>
                          <a:latin typeface="Arial" pitchFamily="34" charset="0"/>
                          <a:cs typeface="Arial" pitchFamily="34" charset="0"/>
                        </a:rPr>
                        <a:t>Khác</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accent2"/>
                          </a:solidFill>
                          <a:effectLst/>
                          <a:latin typeface="Arial" pitchFamily="34" charset="0"/>
                          <a:cs typeface="Arial" pitchFamily="34" charset="0"/>
                        </a:rPr>
                        <a:t>6 ≠ 5</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4"/>
                  </a:ext>
                </a:extLst>
              </a:tr>
              <a:tr h="5794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33CC"/>
                          </a:solidFill>
                          <a:effectLst/>
                          <a:latin typeface="Arial" pitchFamily="34" charset="0"/>
                          <a:cs typeface="Arial" pitchFamily="34" charset="0"/>
                        </a:rPr>
                        <a:t>≤</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0099"/>
                          </a:solidFill>
                          <a:effectLst/>
                          <a:latin typeface="Arial" pitchFamily="34" charset="0"/>
                          <a:cs typeface="Arial" pitchFamily="34" charset="0"/>
                        </a:rPr>
                        <a:t>Nhỏ hơn hoặc bằng</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accent2"/>
                          </a:solidFill>
                          <a:effectLst/>
                          <a:latin typeface="Arial" pitchFamily="34" charset="0"/>
                          <a:cs typeface="Arial" pitchFamily="34" charset="0"/>
                        </a:rPr>
                        <a:t>5 ≤ 6</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5"/>
                  </a:ext>
                </a:extLst>
              </a:tr>
              <a:tr h="5810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33CC"/>
                          </a:solidFill>
                          <a:effectLst/>
                          <a:latin typeface="Arial" pitchFamily="34" charset="0"/>
                          <a:cs typeface="Arial" pitchFamily="34" charset="0"/>
                        </a:rPr>
                        <a:t>≥</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0099"/>
                          </a:solidFill>
                          <a:effectLst/>
                          <a:latin typeface="Arial" pitchFamily="34" charset="0"/>
                          <a:cs typeface="Arial" pitchFamily="34" charset="0"/>
                        </a:rPr>
                        <a:t>Lớn hơn hoặc bằng</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accent2"/>
                          </a:solidFill>
                          <a:effectLst/>
                          <a:latin typeface="Arial" pitchFamily="34" charset="0"/>
                          <a:cs typeface="Arial" pitchFamily="34" charset="0"/>
                        </a:rPr>
                        <a:t>9 ≥ 6</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6"/>
                  </a:ext>
                </a:extLst>
              </a:tr>
            </a:tbl>
          </a:graphicData>
        </a:graphic>
      </p:graphicFrame>
      <p:sp>
        <p:nvSpPr>
          <p:cNvPr id="32807" name="Text Box 39"/>
          <p:cNvSpPr txBox="1">
            <a:spLocks noChangeArrowheads="1"/>
          </p:cNvSpPr>
          <p:nvPr/>
        </p:nvSpPr>
        <p:spPr bwMode="auto">
          <a:xfrm>
            <a:off x="735013" y="5705475"/>
            <a:ext cx="7751762" cy="466725"/>
          </a:xfrm>
          <a:prstGeom prst="rect">
            <a:avLst/>
          </a:prstGeom>
          <a:solidFill>
            <a:srgbClr val="CCFFCC"/>
          </a:solidFill>
          <a:ln w="9525">
            <a:solidFill>
              <a:srgbClr val="800000"/>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a:solidFill>
                  <a:srgbClr val="000099"/>
                </a:solidFill>
              </a:rPr>
              <a:t>Kết quả của phép so sánh chỉ có thể là </a:t>
            </a:r>
            <a:r>
              <a:rPr lang="en-US" altLang="en-US" sz="2400">
                <a:solidFill>
                  <a:srgbClr val="FF33CC"/>
                </a:solidFill>
              </a:rPr>
              <a:t>ĐÚNG</a:t>
            </a:r>
            <a:r>
              <a:rPr lang="en-US" altLang="en-US" sz="2400">
                <a:solidFill>
                  <a:srgbClr val="000099"/>
                </a:solidFill>
              </a:rPr>
              <a:t> hoặc </a:t>
            </a:r>
            <a:r>
              <a:rPr lang="en-US" altLang="en-US" sz="2400">
                <a:solidFill>
                  <a:srgbClr val="FF33CC"/>
                </a:solidFill>
              </a:rPr>
              <a:t>SAI</a:t>
            </a:r>
          </a:p>
        </p:txBody>
      </p:sp>
      <p:sp>
        <p:nvSpPr>
          <p:cNvPr id="23590" name="Text Box 40"/>
          <p:cNvSpPr txBox="1">
            <a:spLocks noChangeArrowheads="1"/>
          </p:cNvSpPr>
          <p:nvPr/>
        </p:nvSpPr>
        <p:spPr bwMode="auto">
          <a:xfrm>
            <a:off x="590550" y="1666875"/>
            <a:ext cx="3176588" cy="466725"/>
          </a:xfrm>
          <a:prstGeom prst="rect">
            <a:avLst/>
          </a:prstGeom>
          <a:gradFill rotWithShape="1">
            <a:gsLst>
              <a:gs pos="0">
                <a:srgbClr val="8EB2B2"/>
              </a:gs>
              <a:gs pos="50000">
                <a:srgbClr val="CCFFFF"/>
              </a:gs>
              <a:gs pos="100000">
                <a:srgbClr val="8EB2B2"/>
              </a:gs>
            </a:gsLst>
            <a:lin ang="5400000" scaled="1"/>
          </a:gradFill>
          <a:ln w="9525">
            <a:solidFill>
              <a:srgbClr val="993300"/>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a:solidFill>
                  <a:srgbClr val="FF33CC"/>
                </a:solidFill>
              </a:rPr>
              <a:t>Kí hiệu trong toán học</a:t>
            </a:r>
          </a:p>
        </p:txBody>
      </p:sp>
      <p:sp>
        <p:nvSpPr>
          <p:cNvPr id="23591" name="WordArt 41" descr="White marble"/>
          <p:cNvSpPr>
            <a:spLocks noChangeArrowheads="1" noChangeShapeType="1" noTextEdit="1"/>
          </p:cNvSpPr>
          <p:nvPr/>
        </p:nvSpPr>
        <p:spPr bwMode="auto">
          <a:xfrm>
            <a:off x="1476375" y="333375"/>
            <a:ext cx="6553200" cy="6096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vi-VN" sz="3600" kern="10">
                <a:ln w="9525">
                  <a:round/>
                  <a:headEnd/>
                  <a:tailEnd/>
                </a:ln>
                <a:blipFill dpi="0" rotWithShape="0">
                  <a:blip r:embed="rId2"/>
                  <a:srcRect/>
                  <a:tile tx="0" ty="0" sx="100000" sy="100000" flip="none" algn="tl"/>
                </a:blipFill>
                <a:latin typeface="Arial Unicode MS" panose="020B0604020202020204" pitchFamily="34" charset="-128"/>
                <a:ea typeface="Arial Unicode MS" panose="020B0604020202020204" pitchFamily="34" charset="-128"/>
                <a:cs typeface="Arial Unicode MS" panose="020B0604020202020204" pitchFamily="34" charset="-128"/>
              </a:rPr>
              <a:t>BÀI 3./ CHƯƠNG TRÌNH MÁY TÍNH VÀ DỮ LIỆU</a:t>
            </a:r>
            <a:endParaRPr lang="en-US" sz="3600" kern="10">
              <a:ln w="9525">
                <a:round/>
                <a:headEnd/>
                <a:tailEnd/>
              </a:ln>
              <a:blipFill dpi="0" rotWithShape="0">
                <a:blip r:embed="rId2"/>
                <a:srcRect/>
                <a:tile tx="0" ty="0" sx="100000" sy="100000" flip="none" algn="tl"/>
              </a:blip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2807"/>
                                        </p:tgtEl>
                                        <p:attrNameLst>
                                          <p:attrName>style.visibility</p:attrName>
                                        </p:attrNameLst>
                                      </p:cBhvr>
                                      <p:to>
                                        <p:strVal val="visible"/>
                                      </p:to>
                                    </p:set>
                                    <p:anim calcmode="lin" valueType="num">
                                      <p:cBhvr additive="base">
                                        <p:cTn id="7" dur="500" fill="hold"/>
                                        <p:tgtEl>
                                          <p:spTgt spid="32807"/>
                                        </p:tgtEl>
                                        <p:attrNameLst>
                                          <p:attrName>ppt_x</p:attrName>
                                        </p:attrNameLst>
                                      </p:cBhvr>
                                      <p:tavLst>
                                        <p:tav tm="0">
                                          <p:val>
                                            <p:strVal val="1+#ppt_w/2"/>
                                          </p:val>
                                        </p:tav>
                                        <p:tav tm="100000">
                                          <p:val>
                                            <p:strVal val="#ppt_x"/>
                                          </p:val>
                                        </p:tav>
                                      </p:tavLst>
                                    </p:anim>
                                    <p:anim calcmode="lin" valueType="num">
                                      <p:cBhvr additive="base">
                                        <p:cTn id="8" dur="500" fill="hold"/>
                                        <p:tgtEl>
                                          <p:spTgt spid="328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0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323850" y="1268413"/>
            <a:ext cx="8569325" cy="822325"/>
          </a:xfrm>
          <a:prstGeom prst="rect">
            <a:avLst/>
          </a:prstGeom>
          <a:solidFill>
            <a:srgbClr val="FFFF99"/>
          </a:solidFill>
          <a:ln>
            <a:noFill/>
          </a:ln>
          <a:effectLst>
            <a:prstShdw prst="shdw17" dist="17961" dir="2700000">
              <a:srgbClr val="99995C"/>
            </a:prst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a:solidFill>
                  <a:srgbClr val="000099"/>
                </a:solidFill>
              </a:rPr>
              <a:t>Khi viết chương trình, để so sánh dữ liệu </a:t>
            </a:r>
            <a:r>
              <a:rPr lang="en-US" altLang="en-US" sz="2400" i="1">
                <a:solidFill>
                  <a:srgbClr val="000099"/>
                </a:solidFill>
              </a:rPr>
              <a:t>(số, biểu thức, …)</a:t>
            </a:r>
            <a:r>
              <a:rPr lang="en-US" altLang="en-US" sz="2400">
                <a:solidFill>
                  <a:srgbClr val="000099"/>
                </a:solidFill>
              </a:rPr>
              <a:t> ta sử dụng các kí hiệu do ngôn ngữ lập trình quy định.</a:t>
            </a:r>
          </a:p>
        </p:txBody>
      </p:sp>
      <p:graphicFrame>
        <p:nvGraphicFramePr>
          <p:cNvPr id="33834" name="Group 42"/>
          <p:cNvGraphicFramePr>
            <a:graphicFrameLocks noGrp="1"/>
          </p:cNvGraphicFramePr>
          <p:nvPr/>
        </p:nvGraphicFramePr>
        <p:xfrm>
          <a:off x="539750" y="2636838"/>
          <a:ext cx="8382000" cy="3322637"/>
        </p:xfrm>
        <a:graphic>
          <a:graphicData uri="http://schemas.openxmlformats.org/drawingml/2006/table">
            <a:tbl>
              <a:tblPr/>
              <a:tblGrid>
                <a:gridCol w="24384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76207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smtClean="0">
                          <a:ln>
                            <a:noFill/>
                          </a:ln>
                          <a:solidFill>
                            <a:srgbClr val="000099"/>
                          </a:solidFill>
                          <a:effectLst/>
                          <a:latin typeface="Arial" pitchFamily="34" charset="0"/>
                          <a:cs typeface="Arial" pitchFamily="34" charset="0"/>
                        </a:rPr>
                        <a:t>Kí hiệu trong Pascal</a:t>
                      </a:r>
                    </a:p>
                  </a:txBody>
                  <a:tcPr marT="45724" marB="45724"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smtClean="0">
                          <a:ln>
                            <a:noFill/>
                          </a:ln>
                          <a:solidFill>
                            <a:srgbClr val="000099"/>
                          </a:solidFill>
                          <a:effectLst/>
                          <a:latin typeface="Arial" pitchFamily="34" charset="0"/>
                          <a:cs typeface="Arial" pitchFamily="34" charset="0"/>
                        </a:rPr>
                        <a:t>Phép so sánh</a:t>
                      </a:r>
                    </a:p>
                  </a:txBody>
                  <a:tcPr marT="45724" marB="45724"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smtClean="0">
                          <a:ln>
                            <a:noFill/>
                          </a:ln>
                          <a:solidFill>
                            <a:srgbClr val="000099"/>
                          </a:solidFill>
                          <a:effectLst/>
                          <a:latin typeface="Arial" pitchFamily="34" charset="0"/>
                          <a:cs typeface="Arial" pitchFamily="34" charset="0"/>
                        </a:rPr>
                        <a:t>Ví dụ</a:t>
                      </a:r>
                    </a:p>
                  </a:txBody>
                  <a:tcPr marT="45724" marB="45724"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42676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smtClean="0">
                          <a:ln>
                            <a:noFill/>
                          </a:ln>
                          <a:solidFill>
                            <a:srgbClr val="FF33CC"/>
                          </a:solidFill>
                          <a:effectLst/>
                          <a:latin typeface="Arial" pitchFamily="34" charset="0"/>
                          <a:cs typeface="Arial" pitchFamily="34" charset="0"/>
                        </a:rPr>
                        <a:t>=</a:t>
                      </a:r>
                    </a:p>
                  </a:txBody>
                  <a:tcPr marT="45724" marB="45724"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smtClean="0">
                          <a:ln>
                            <a:noFill/>
                          </a:ln>
                          <a:solidFill>
                            <a:srgbClr val="000099"/>
                          </a:solidFill>
                          <a:effectLst/>
                          <a:latin typeface="Arial" pitchFamily="34" charset="0"/>
                          <a:cs typeface="Arial" pitchFamily="34" charset="0"/>
                        </a:rPr>
                        <a:t>Bằng</a:t>
                      </a:r>
                    </a:p>
                  </a:txBody>
                  <a:tcPr marT="45724" marB="45724"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smtClean="0">
                          <a:ln>
                            <a:noFill/>
                          </a:ln>
                          <a:solidFill>
                            <a:srgbClr val="FF33CC"/>
                          </a:solidFill>
                          <a:effectLst/>
                          <a:latin typeface="Arial" pitchFamily="34" charset="0"/>
                          <a:cs typeface="Arial" pitchFamily="34" charset="0"/>
                        </a:rPr>
                        <a:t>5=5</a:t>
                      </a:r>
                    </a:p>
                  </a:txBody>
                  <a:tcPr marT="45724" marB="45724"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42676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smtClean="0">
                          <a:ln>
                            <a:noFill/>
                          </a:ln>
                          <a:solidFill>
                            <a:srgbClr val="FF33CC"/>
                          </a:solidFill>
                          <a:effectLst/>
                          <a:latin typeface="Arial" pitchFamily="34" charset="0"/>
                          <a:cs typeface="Arial" pitchFamily="34" charset="0"/>
                        </a:rPr>
                        <a:t>&lt;</a:t>
                      </a:r>
                    </a:p>
                  </a:txBody>
                  <a:tcPr marT="45724" marB="45724"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smtClean="0">
                          <a:ln>
                            <a:noFill/>
                          </a:ln>
                          <a:solidFill>
                            <a:srgbClr val="000099"/>
                          </a:solidFill>
                          <a:effectLst/>
                          <a:latin typeface="Arial" pitchFamily="34" charset="0"/>
                          <a:cs typeface="Arial" pitchFamily="34" charset="0"/>
                        </a:rPr>
                        <a:t>Nhỏ hơn</a:t>
                      </a:r>
                    </a:p>
                  </a:txBody>
                  <a:tcPr marT="45724" marB="45724"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smtClean="0">
                          <a:ln>
                            <a:noFill/>
                          </a:ln>
                          <a:solidFill>
                            <a:srgbClr val="FF33CC"/>
                          </a:solidFill>
                          <a:effectLst/>
                          <a:latin typeface="Arial" pitchFamily="34" charset="0"/>
                          <a:cs typeface="Arial" pitchFamily="34" charset="0"/>
                        </a:rPr>
                        <a:t>4&lt;5</a:t>
                      </a:r>
                    </a:p>
                  </a:txBody>
                  <a:tcPr marT="45724" marB="45724"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r h="42676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smtClean="0">
                          <a:ln>
                            <a:noFill/>
                          </a:ln>
                          <a:solidFill>
                            <a:srgbClr val="FF33CC"/>
                          </a:solidFill>
                          <a:effectLst/>
                          <a:latin typeface="Arial" pitchFamily="34" charset="0"/>
                          <a:cs typeface="Arial" pitchFamily="34" charset="0"/>
                        </a:rPr>
                        <a:t>&gt;</a:t>
                      </a:r>
                    </a:p>
                  </a:txBody>
                  <a:tcPr marT="45724" marB="45724"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smtClean="0">
                          <a:ln>
                            <a:noFill/>
                          </a:ln>
                          <a:solidFill>
                            <a:srgbClr val="000099"/>
                          </a:solidFill>
                          <a:effectLst/>
                          <a:latin typeface="Arial" pitchFamily="34" charset="0"/>
                          <a:cs typeface="Arial" pitchFamily="34" charset="0"/>
                        </a:rPr>
                        <a:t>Lớn hơn</a:t>
                      </a:r>
                    </a:p>
                  </a:txBody>
                  <a:tcPr marT="45724" marB="45724"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smtClean="0">
                          <a:ln>
                            <a:noFill/>
                          </a:ln>
                          <a:solidFill>
                            <a:srgbClr val="FF33CC"/>
                          </a:solidFill>
                          <a:effectLst/>
                          <a:latin typeface="Arial" pitchFamily="34" charset="0"/>
                          <a:cs typeface="Arial" pitchFamily="34" charset="0"/>
                        </a:rPr>
                        <a:t>8&gt;6</a:t>
                      </a:r>
                    </a:p>
                  </a:txBody>
                  <a:tcPr marT="45724" marB="45724"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r h="42676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smtClean="0">
                          <a:ln>
                            <a:noFill/>
                          </a:ln>
                          <a:solidFill>
                            <a:srgbClr val="FF33CC"/>
                          </a:solidFill>
                          <a:effectLst/>
                          <a:latin typeface="Arial" pitchFamily="34" charset="0"/>
                          <a:cs typeface="Arial" pitchFamily="34" charset="0"/>
                        </a:rPr>
                        <a:t>&lt;&gt;</a:t>
                      </a:r>
                    </a:p>
                  </a:txBody>
                  <a:tcPr marT="45724" marB="45724"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smtClean="0">
                          <a:ln>
                            <a:noFill/>
                          </a:ln>
                          <a:solidFill>
                            <a:srgbClr val="000099"/>
                          </a:solidFill>
                          <a:effectLst/>
                          <a:latin typeface="Arial" pitchFamily="34" charset="0"/>
                          <a:cs typeface="Arial" pitchFamily="34" charset="0"/>
                        </a:rPr>
                        <a:t>Khác</a:t>
                      </a:r>
                    </a:p>
                  </a:txBody>
                  <a:tcPr marT="45724" marB="45724"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smtClean="0">
                          <a:ln>
                            <a:noFill/>
                          </a:ln>
                          <a:solidFill>
                            <a:srgbClr val="FF33CC"/>
                          </a:solidFill>
                          <a:effectLst/>
                          <a:latin typeface="Arial" pitchFamily="34" charset="0"/>
                          <a:cs typeface="Arial" pitchFamily="34" charset="0"/>
                        </a:rPr>
                        <a:t>5&lt;&gt;4</a:t>
                      </a:r>
                    </a:p>
                  </a:txBody>
                  <a:tcPr marT="45724" marB="45724"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4"/>
                  </a:ext>
                </a:extLst>
              </a:tr>
              <a:tr h="42676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smtClean="0">
                          <a:ln>
                            <a:noFill/>
                          </a:ln>
                          <a:solidFill>
                            <a:srgbClr val="FF33CC"/>
                          </a:solidFill>
                          <a:effectLst/>
                          <a:latin typeface="Arial" pitchFamily="34" charset="0"/>
                          <a:cs typeface="Arial" pitchFamily="34" charset="0"/>
                        </a:rPr>
                        <a:t>&lt;=</a:t>
                      </a:r>
                    </a:p>
                  </a:txBody>
                  <a:tcPr marT="45724" marB="45724"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smtClean="0">
                          <a:ln>
                            <a:noFill/>
                          </a:ln>
                          <a:solidFill>
                            <a:srgbClr val="000099"/>
                          </a:solidFill>
                          <a:effectLst/>
                          <a:latin typeface="Arial" pitchFamily="34" charset="0"/>
                          <a:cs typeface="Arial" pitchFamily="34" charset="0"/>
                        </a:rPr>
                        <a:t>Nhỏ hơn hoặc bằng</a:t>
                      </a:r>
                    </a:p>
                  </a:txBody>
                  <a:tcPr marT="45724" marB="45724"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smtClean="0">
                          <a:ln>
                            <a:noFill/>
                          </a:ln>
                          <a:solidFill>
                            <a:srgbClr val="FF33CC"/>
                          </a:solidFill>
                          <a:effectLst/>
                          <a:latin typeface="Arial" pitchFamily="34" charset="0"/>
                          <a:cs typeface="Arial" pitchFamily="34" charset="0"/>
                        </a:rPr>
                        <a:t>5&lt;=6</a:t>
                      </a:r>
                    </a:p>
                  </a:txBody>
                  <a:tcPr marT="45724" marB="45724"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5"/>
                  </a:ext>
                </a:extLst>
              </a:tr>
              <a:tr h="42676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smtClean="0">
                          <a:ln>
                            <a:noFill/>
                          </a:ln>
                          <a:solidFill>
                            <a:srgbClr val="FF33CC"/>
                          </a:solidFill>
                          <a:effectLst/>
                          <a:latin typeface="Arial" pitchFamily="34" charset="0"/>
                          <a:cs typeface="Arial" pitchFamily="34" charset="0"/>
                        </a:rPr>
                        <a:t>&gt;=</a:t>
                      </a:r>
                    </a:p>
                  </a:txBody>
                  <a:tcPr marT="45724" marB="45724"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smtClean="0">
                          <a:ln>
                            <a:noFill/>
                          </a:ln>
                          <a:solidFill>
                            <a:srgbClr val="000099"/>
                          </a:solidFill>
                          <a:effectLst/>
                          <a:latin typeface="Arial" pitchFamily="34" charset="0"/>
                          <a:cs typeface="Arial" pitchFamily="34" charset="0"/>
                        </a:rPr>
                        <a:t>Lớn hơn hoặc bằng</a:t>
                      </a:r>
                    </a:p>
                  </a:txBody>
                  <a:tcPr marT="45724" marB="45724"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smtClean="0">
                          <a:ln>
                            <a:noFill/>
                          </a:ln>
                          <a:solidFill>
                            <a:srgbClr val="FF33CC"/>
                          </a:solidFill>
                          <a:effectLst/>
                          <a:latin typeface="Arial" pitchFamily="34" charset="0"/>
                          <a:cs typeface="Arial" pitchFamily="34" charset="0"/>
                        </a:rPr>
                        <a:t>8&gt;=7</a:t>
                      </a:r>
                    </a:p>
                  </a:txBody>
                  <a:tcPr marT="45724" marB="45724"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6"/>
                  </a:ext>
                </a:extLst>
              </a:tr>
            </a:tbl>
          </a:graphicData>
        </a:graphic>
      </p:graphicFrame>
      <p:sp>
        <p:nvSpPr>
          <p:cNvPr id="33831" name="Text Box 39"/>
          <p:cNvSpPr txBox="1">
            <a:spLocks noChangeArrowheads="1"/>
          </p:cNvSpPr>
          <p:nvPr/>
        </p:nvSpPr>
        <p:spPr bwMode="auto">
          <a:xfrm>
            <a:off x="684213" y="2060575"/>
            <a:ext cx="4314825" cy="466725"/>
          </a:xfrm>
          <a:prstGeom prst="rect">
            <a:avLst/>
          </a:prstGeom>
          <a:gradFill rotWithShape="1">
            <a:gsLst>
              <a:gs pos="0">
                <a:srgbClr val="8EB2B2"/>
              </a:gs>
              <a:gs pos="50000">
                <a:srgbClr val="CCFFFF"/>
              </a:gs>
              <a:gs pos="100000">
                <a:srgbClr val="8EB2B2"/>
              </a:gs>
            </a:gsLst>
            <a:lin ang="5400000" scaled="1"/>
          </a:gradFill>
          <a:ln w="9525">
            <a:solidFill>
              <a:srgbClr val="993300"/>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a:solidFill>
                  <a:srgbClr val="FF33CC"/>
                </a:solidFill>
              </a:rPr>
              <a:t>Kí hiệu trong ngôn ngữ Pascal</a:t>
            </a:r>
          </a:p>
        </p:txBody>
      </p:sp>
      <p:sp>
        <p:nvSpPr>
          <p:cNvPr id="24614" name="WordArt 40" descr="White marble"/>
          <p:cNvSpPr>
            <a:spLocks noChangeArrowheads="1" noChangeShapeType="1" noTextEdit="1"/>
          </p:cNvSpPr>
          <p:nvPr/>
        </p:nvSpPr>
        <p:spPr bwMode="auto">
          <a:xfrm>
            <a:off x="104775" y="0"/>
            <a:ext cx="9039225" cy="55245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vi-VN" sz="3200" kern="10">
                <a:ln w="9525">
                  <a:round/>
                  <a:headEnd/>
                  <a:tailEnd/>
                </a:ln>
                <a:blipFill dpi="0" rotWithShape="0">
                  <a:blip r:embed="rId2"/>
                  <a:srcRect/>
                  <a:tile tx="0" ty="0" sx="100000" sy="100000" flip="none" algn="tl"/>
                </a:blipFill>
                <a:latin typeface="Arial Unicode MS" panose="020B0604020202020204" pitchFamily="34" charset="-128"/>
                <a:ea typeface="Arial Unicode MS" panose="020B0604020202020204" pitchFamily="34" charset="-128"/>
                <a:cs typeface="Arial Unicode MS" panose="020B0604020202020204" pitchFamily="34" charset="-128"/>
              </a:rPr>
              <a:t>BÀI 3./ CHƯƠNG TRÌNH MÁY TÍNH VÀ DỮ LIỆU</a:t>
            </a:r>
            <a:endParaRPr lang="en-US" sz="3200" kern="10">
              <a:ln w="9525">
                <a:round/>
                <a:headEnd/>
                <a:tailEnd/>
              </a:ln>
              <a:blipFill dpi="0" rotWithShape="0">
                <a:blip r:embed="rId2"/>
                <a:srcRect/>
                <a:tile tx="0" ty="0" sx="100000" sy="100000" flip="none" algn="tl"/>
              </a:blip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8" name="Picture 7" descr="Tay viÕ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268413"/>
            <a:ext cx="70326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4"/>
          <p:cNvSpPr txBox="1">
            <a:spLocks noChangeArrowheads="1"/>
          </p:cNvSpPr>
          <p:nvPr/>
        </p:nvSpPr>
        <p:spPr bwMode="auto">
          <a:xfrm>
            <a:off x="0" y="549275"/>
            <a:ext cx="3810000" cy="514350"/>
          </a:xfrm>
          <a:prstGeom prst="rect">
            <a:avLst/>
          </a:prstGeom>
          <a:gradFill rotWithShape="1">
            <a:gsLst>
              <a:gs pos="0">
                <a:srgbClr val="FFFF00"/>
              </a:gs>
              <a:gs pos="100000">
                <a:srgbClr val="FFFFFF"/>
              </a:gs>
            </a:gsLst>
            <a:lin ang="2700000" scaled="1"/>
          </a:gradFill>
          <a:ln w="57150" cmpd="thinThick">
            <a:solidFill>
              <a:srgbClr val="FF0000"/>
            </a:solidFill>
            <a:miter lim="800000"/>
            <a:headEnd/>
            <a:tailEnd/>
          </a:ln>
        </p:spPr>
        <p:txBody>
          <a:bodyPr>
            <a:spAutoFit/>
          </a:bodyPr>
          <a:lstStyle/>
          <a:p>
            <a:pPr eaLnBrk="1" hangingPunct="1">
              <a:spcBef>
                <a:spcPct val="50000"/>
              </a:spcBef>
              <a:defRPr/>
            </a:pPr>
            <a:r>
              <a:rPr lang="en-US" sz="2400" b="1">
                <a:solidFill>
                  <a:srgbClr val="FF0066"/>
                </a:solidFill>
              </a:rPr>
              <a:t> 3./ </a:t>
            </a:r>
            <a:r>
              <a:rPr lang="en-US" sz="2400">
                <a:solidFill>
                  <a:srgbClr val="FF0066"/>
                </a:solidFill>
                <a:effectLst>
                  <a:outerShdw blurRad="38100" dist="38100" dir="2700000" algn="tl">
                    <a:srgbClr val="000000"/>
                  </a:outerShdw>
                </a:effectLst>
              </a:rPr>
              <a:t>CÁC PHÉP SO SÁNH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blinds(horizontal)">
                                      <p:cBhvr>
                                        <p:cTn id="7" dur="500"/>
                                        <p:tgtEl>
                                          <p:spTgt spid="337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33796"/>
                                        </p:tgtEl>
                                      </p:cBhvr>
                                    </p:animEffect>
                                    <p:set>
                                      <p:cBhvr>
                                        <p:cTn id="12" dur="1" fill="hold">
                                          <p:stCondLst>
                                            <p:cond delay="499"/>
                                          </p:stCondLst>
                                        </p:cTn>
                                        <p:tgtEl>
                                          <p:spTgt spid="33796"/>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3831"/>
                                        </p:tgtEl>
                                        <p:attrNameLst>
                                          <p:attrName>style.visibility</p:attrName>
                                        </p:attrNameLst>
                                      </p:cBhvr>
                                      <p:to>
                                        <p:strVal val="visible"/>
                                      </p:to>
                                    </p:set>
                                    <p:animEffect transition="in" filter="box(in)">
                                      <p:cBhvr>
                                        <p:cTn id="22" dur="500"/>
                                        <p:tgtEl>
                                          <p:spTgt spid="3383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33834"/>
                                        </p:tgtEl>
                                        <p:attrNameLst>
                                          <p:attrName>style.visibility</p:attrName>
                                        </p:attrNameLst>
                                      </p:cBhvr>
                                      <p:to>
                                        <p:strVal val="visible"/>
                                      </p:to>
                                    </p:set>
                                    <p:anim calcmode="lin" valueType="num">
                                      <p:cBhvr additive="base">
                                        <p:cTn id="27" dur="500" fill="hold"/>
                                        <p:tgtEl>
                                          <p:spTgt spid="33834"/>
                                        </p:tgtEl>
                                        <p:attrNameLst>
                                          <p:attrName>ppt_x</p:attrName>
                                        </p:attrNameLst>
                                      </p:cBhvr>
                                      <p:tavLst>
                                        <p:tav tm="0">
                                          <p:val>
                                            <p:strVal val="#ppt_x"/>
                                          </p:val>
                                        </p:tav>
                                        <p:tav tm="100000">
                                          <p:val>
                                            <p:strVal val="#ppt_x"/>
                                          </p:val>
                                        </p:tav>
                                      </p:tavLst>
                                    </p:anim>
                                    <p:anim calcmode="lin" valueType="num">
                                      <p:cBhvr additive="base">
                                        <p:cTn id="28" dur="500" fill="hold"/>
                                        <p:tgtEl>
                                          <p:spTgt spid="338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animBg="1"/>
      <p:bldP spid="33796" grpId="1" animBg="1"/>
      <p:bldP spid="338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381000" y="1162050"/>
            <a:ext cx="5562600" cy="514350"/>
          </a:xfrm>
          <a:prstGeom prst="rect">
            <a:avLst/>
          </a:prstGeom>
          <a:gradFill rotWithShape="1">
            <a:gsLst>
              <a:gs pos="0">
                <a:srgbClr val="FFFF00"/>
              </a:gs>
              <a:gs pos="100000">
                <a:srgbClr val="FFFFFF"/>
              </a:gs>
            </a:gsLst>
            <a:lin ang="2700000" scaled="1"/>
          </a:gradFill>
          <a:ln w="57150" cmpd="thinThick">
            <a:solidFill>
              <a:srgbClr val="FF0000"/>
            </a:solidFill>
            <a:miter lim="800000"/>
            <a:headEnd/>
            <a:tailEnd/>
          </a:ln>
        </p:spPr>
        <p:txBody>
          <a:bodyPr>
            <a:spAutoFit/>
          </a:bodyPr>
          <a:lstStyle/>
          <a:p>
            <a:pPr eaLnBrk="1" hangingPunct="1">
              <a:spcBef>
                <a:spcPct val="50000"/>
              </a:spcBef>
              <a:defRPr/>
            </a:pPr>
            <a:r>
              <a:rPr lang="en-US" sz="2400" b="1">
                <a:solidFill>
                  <a:srgbClr val="FF0066"/>
                </a:solidFill>
              </a:rPr>
              <a:t> 4./ </a:t>
            </a:r>
            <a:r>
              <a:rPr lang="en-US" sz="2400">
                <a:solidFill>
                  <a:srgbClr val="FF0066"/>
                </a:solidFill>
                <a:effectLst>
                  <a:outerShdw blurRad="38100" dist="38100" dir="2700000" algn="tl">
                    <a:srgbClr val="000000"/>
                  </a:outerShdw>
                </a:effectLst>
              </a:rPr>
              <a:t>GIAO TIẾP NGƯỜI – MÁY TÍNH</a:t>
            </a:r>
          </a:p>
        </p:txBody>
      </p:sp>
      <p:sp>
        <p:nvSpPr>
          <p:cNvPr id="34821" name="Text Box 5"/>
          <p:cNvSpPr txBox="1">
            <a:spLocks noChangeArrowheads="1"/>
          </p:cNvSpPr>
          <p:nvPr/>
        </p:nvSpPr>
        <p:spPr bwMode="auto">
          <a:xfrm>
            <a:off x="611188" y="2420938"/>
            <a:ext cx="5149850" cy="457200"/>
          </a:xfrm>
          <a:prstGeom prst="rect">
            <a:avLst/>
          </a:prstGeom>
          <a:gradFill rotWithShape="1">
            <a:gsLst>
              <a:gs pos="0">
                <a:srgbClr val="5E765E"/>
              </a:gs>
              <a:gs pos="50000">
                <a:srgbClr val="CCFFCC"/>
              </a:gs>
              <a:gs pos="100000">
                <a:srgbClr val="5E765E"/>
              </a:gs>
            </a:gsLst>
            <a:lin ang="5400000" scaled="1"/>
          </a:gradFill>
          <a:ln>
            <a:noFill/>
          </a:ln>
          <a:effectLst>
            <a:prstShdw prst="shdw17" dist="17961" dir="2700000">
              <a:srgbClr val="7A997A"/>
            </a:prst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a:solidFill>
                  <a:srgbClr val="660033"/>
                </a:solidFill>
              </a:rPr>
              <a:t>a./ Thông báo kết quả tính toán</a:t>
            </a:r>
          </a:p>
        </p:txBody>
      </p:sp>
      <p:sp>
        <p:nvSpPr>
          <p:cNvPr id="2" name="AutoShape 3"/>
          <p:cNvSpPr>
            <a:spLocks noChangeArrowheads="1"/>
          </p:cNvSpPr>
          <p:nvPr/>
        </p:nvSpPr>
        <p:spPr bwMode="auto">
          <a:xfrm>
            <a:off x="900113" y="3429000"/>
            <a:ext cx="7696200" cy="1143000"/>
          </a:xfrm>
          <a:prstGeom prst="cloudCallout">
            <a:avLst>
              <a:gd name="adj1" fmla="val -50741"/>
              <a:gd name="adj2" fmla="val 7917"/>
            </a:avLst>
          </a:prstGeom>
          <a:solidFill>
            <a:srgbClr val="FFFF00"/>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i="1">
                <a:solidFill>
                  <a:srgbClr val="000066"/>
                </a:solidFill>
              </a:rPr>
              <a:t>Thông báo kết quả tính toán là gì?</a:t>
            </a:r>
          </a:p>
        </p:txBody>
      </p:sp>
      <p:sp>
        <p:nvSpPr>
          <p:cNvPr id="34823" name="Text Box 7"/>
          <p:cNvSpPr txBox="1">
            <a:spLocks noChangeArrowheads="1"/>
          </p:cNvSpPr>
          <p:nvPr/>
        </p:nvSpPr>
        <p:spPr bwMode="auto">
          <a:xfrm>
            <a:off x="827088" y="5589588"/>
            <a:ext cx="7466012" cy="457200"/>
          </a:xfrm>
          <a:prstGeom prst="rect">
            <a:avLst/>
          </a:prstGeom>
          <a:solidFill>
            <a:srgbClr val="FFFF99"/>
          </a:solidFill>
          <a:ln>
            <a:noFill/>
          </a:ln>
          <a:effectLst>
            <a:prstShdw prst="shdw17" dist="17961" dir="2700000">
              <a:srgbClr val="99995C"/>
            </a:prst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400">
                <a:solidFill>
                  <a:srgbClr val="000099"/>
                </a:solidFill>
              </a:rPr>
              <a:t> Là yêu cầu đầu tiên đối với mọi chương trình</a:t>
            </a:r>
          </a:p>
        </p:txBody>
      </p:sp>
      <p:sp>
        <p:nvSpPr>
          <p:cNvPr id="25606" name="WordArt 8" descr="White marble"/>
          <p:cNvSpPr>
            <a:spLocks noChangeArrowheads="1" noChangeShapeType="1" noTextEdit="1"/>
          </p:cNvSpPr>
          <p:nvPr/>
        </p:nvSpPr>
        <p:spPr bwMode="auto">
          <a:xfrm>
            <a:off x="1476375" y="333375"/>
            <a:ext cx="6553200" cy="6096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vi-VN" sz="3600" kern="10">
                <a:ln w="9525">
                  <a:round/>
                  <a:headEnd/>
                  <a:tailEnd/>
                </a:ln>
                <a:blipFill dpi="0" rotWithShape="0">
                  <a:blip r:embed="rId2"/>
                  <a:srcRect/>
                  <a:tile tx="0" ty="0" sx="100000" sy="100000" flip="none" algn="tl"/>
                </a:blipFill>
                <a:latin typeface="Arial Unicode MS" panose="020B0604020202020204" pitchFamily="34" charset="-128"/>
                <a:ea typeface="Arial Unicode MS" panose="020B0604020202020204" pitchFamily="34" charset="-128"/>
                <a:cs typeface="Arial Unicode MS" panose="020B0604020202020204" pitchFamily="34" charset="-128"/>
              </a:rPr>
              <a:t>BÀI 3./ CHƯƠNG TRÌNH MÁY TÍNH VÀ DỮ LIỆU</a:t>
            </a:r>
            <a:endParaRPr lang="en-US" sz="3600" kern="10">
              <a:ln w="9525">
                <a:round/>
                <a:headEnd/>
                <a:tailEnd/>
              </a:ln>
              <a:blipFill dpi="0" rotWithShape="0">
                <a:blip r:embed="rId2"/>
                <a:srcRect/>
                <a:tile tx="0" ty="0" sx="100000" sy="100000" flip="none" algn="tl"/>
              </a:blip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8" name="Picture 7" descr="Tay viÕ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700213"/>
            <a:ext cx="70326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34821"/>
                                        </p:tgtEl>
                                        <p:attrNameLst>
                                          <p:attrName>style.visibility</p:attrName>
                                        </p:attrNameLst>
                                      </p:cBhvr>
                                      <p:to>
                                        <p:strVal val="visible"/>
                                      </p:to>
                                    </p:set>
                                    <p:anim calcmode="discrete" valueType="clr">
                                      <p:cBhvr override="childStyle">
                                        <p:cTn id="12" dur="80"/>
                                        <p:tgtEl>
                                          <p:spTgt spid="3482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4821"/>
                                        </p:tgtEl>
                                        <p:attrNameLst>
                                          <p:attrName>fillcolor</p:attrName>
                                        </p:attrNameLst>
                                      </p:cBhvr>
                                      <p:tavLst>
                                        <p:tav tm="0">
                                          <p:val>
                                            <p:clrVal>
                                              <a:schemeClr val="accent2"/>
                                            </p:clrVal>
                                          </p:val>
                                        </p:tav>
                                        <p:tav tm="50000">
                                          <p:val>
                                            <p:clrVal>
                                              <a:schemeClr val="hlink"/>
                                            </p:clrVal>
                                          </p:val>
                                        </p:tav>
                                      </p:tavLst>
                                    </p:anim>
                                    <p:set>
                                      <p:cBhvr>
                                        <p:cTn id="14" dur="80"/>
                                        <p:tgtEl>
                                          <p:spTgt spid="34821"/>
                                        </p:tgtEl>
                                        <p:attrNameLst>
                                          <p:attrName>fill.type</p:attrName>
                                        </p:attrNameLst>
                                      </p:cBhvr>
                                      <p:to>
                                        <p:strVal val="solid"/>
                                      </p:to>
                                    </p:set>
                                  </p:childTnLst>
                                </p:cTn>
                              </p:par>
                            </p:childTnLst>
                          </p:cTn>
                        </p:par>
                        <p:par>
                          <p:cTn id="15" fill="hold" nodeType="afterGroup">
                            <p:stCondLst>
                              <p:cond delay="1040"/>
                            </p:stCondLst>
                            <p:childTnLst>
                              <p:par>
                                <p:cTn id="16" presetID="17" presetClass="entr" presetSubtype="1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34823"/>
                                        </p:tgtEl>
                                        <p:attrNameLst>
                                          <p:attrName>style.visibility</p:attrName>
                                        </p:attrNameLst>
                                      </p:cBhvr>
                                      <p:to>
                                        <p:strVal val="visible"/>
                                      </p:to>
                                    </p:set>
                                    <p:anim calcmode="discrete" valueType="clr">
                                      <p:cBhvr override="childStyle">
                                        <p:cTn id="24" dur="80"/>
                                        <p:tgtEl>
                                          <p:spTgt spid="34823"/>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34823"/>
                                        </p:tgtEl>
                                        <p:attrNameLst>
                                          <p:attrName>fillcolor</p:attrName>
                                        </p:attrNameLst>
                                      </p:cBhvr>
                                      <p:tavLst>
                                        <p:tav tm="0">
                                          <p:val>
                                            <p:clrVal>
                                              <a:schemeClr val="accent2"/>
                                            </p:clrVal>
                                          </p:val>
                                        </p:tav>
                                        <p:tav tm="50000">
                                          <p:val>
                                            <p:clrVal>
                                              <a:schemeClr val="hlink"/>
                                            </p:clrVal>
                                          </p:val>
                                        </p:tav>
                                      </p:tavLst>
                                    </p:anim>
                                    <p:set>
                                      <p:cBhvr>
                                        <p:cTn id="26" dur="80"/>
                                        <p:tgtEl>
                                          <p:spTgt spid="348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animBg="1"/>
      <p:bldP spid="2" grpId="0" animBg="1"/>
      <p:bldP spid="348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WordArt 4" descr="White marble"/>
          <p:cNvSpPr>
            <a:spLocks noChangeArrowheads="1" noChangeShapeType="1" noTextEdit="1"/>
          </p:cNvSpPr>
          <p:nvPr/>
        </p:nvSpPr>
        <p:spPr bwMode="auto">
          <a:xfrm>
            <a:off x="1187450" y="188913"/>
            <a:ext cx="6553200" cy="6096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vi-VN" sz="3600" kern="10">
                <a:ln w="9525">
                  <a:round/>
                  <a:headEnd/>
                  <a:tailEnd/>
                </a:ln>
                <a:blipFill dpi="0" rotWithShape="0">
                  <a:blip r:embed="rId2"/>
                  <a:srcRect/>
                  <a:tile tx="0" ty="0" sx="100000" sy="100000" flip="none" algn="tl"/>
                </a:blipFill>
                <a:latin typeface="Arial Unicode MS" panose="020B0604020202020204" pitchFamily="34" charset="-128"/>
                <a:ea typeface="Arial Unicode MS" panose="020B0604020202020204" pitchFamily="34" charset="-128"/>
                <a:cs typeface="Arial Unicode MS" panose="020B0604020202020204" pitchFamily="34" charset="-128"/>
              </a:rPr>
              <a:t>BÀI 3./ CHƯƠNG TRÌNH MÁY TÍNH VÀ DỮ LIỆU</a:t>
            </a:r>
            <a:endParaRPr lang="en-US" sz="3600" kern="10">
              <a:ln w="9525">
                <a:round/>
                <a:headEnd/>
                <a:tailEnd/>
              </a:ln>
              <a:blipFill dpi="0" rotWithShape="0">
                <a:blip r:embed="rId2"/>
                <a:srcRect/>
                <a:tile tx="0" ty="0" sx="100000" sy="100000" flip="none" algn="tl"/>
              </a:blip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0965" name="Picture 5" descr="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5157788"/>
            <a:ext cx="81153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6"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052513"/>
            <a:ext cx="8066087" cy="401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 Box 7"/>
          <p:cNvSpPr txBox="1">
            <a:spLocks noChangeArrowheads="1"/>
          </p:cNvSpPr>
          <p:nvPr/>
        </p:nvSpPr>
        <p:spPr bwMode="auto">
          <a:xfrm>
            <a:off x="323850" y="620713"/>
            <a:ext cx="781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000099"/>
                </a:solidFill>
              </a:rPr>
              <a:t>Ví dụ:</a:t>
            </a:r>
          </a:p>
        </p:txBody>
      </p:sp>
      <p:sp>
        <p:nvSpPr>
          <p:cNvPr id="40968" name="Rectangle 8"/>
          <p:cNvSpPr>
            <a:spLocks noChangeArrowheads="1"/>
          </p:cNvSpPr>
          <p:nvPr/>
        </p:nvSpPr>
        <p:spPr bwMode="auto">
          <a:xfrm>
            <a:off x="1773238" y="3311525"/>
            <a:ext cx="3540125" cy="228600"/>
          </a:xfrm>
          <a:prstGeom prst="rect">
            <a:avLst/>
          </a:prstGeom>
          <a:noFill/>
          <a:ln w="38100">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p>
        </p:txBody>
      </p:sp>
      <p:sp>
        <p:nvSpPr>
          <p:cNvPr id="40969" name="Line 9"/>
          <p:cNvSpPr>
            <a:spLocks noChangeShapeType="1"/>
          </p:cNvSpPr>
          <p:nvPr/>
        </p:nvSpPr>
        <p:spPr bwMode="auto">
          <a:xfrm>
            <a:off x="554038" y="6359525"/>
            <a:ext cx="3384550" cy="0"/>
          </a:xfrm>
          <a:prstGeom prst="line">
            <a:avLst/>
          </a:prstGeom>
          <a:noFill/>
          <a:ln w="3810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repeatCount="3000" fill="hold" grpId="0" nodeType="clickEffect">
                                  <p:stCondLst>
                                    <p:cond delay="1000"/>
                                  </p:stCondLst>
                                  <p:childTnLst>
                                    <p:set>
                                      <p:cBhvr>
                                        <p:cTn id="6" dur="1" fill="hold">
                                          <p:stCondLst>
                                            <p:cond delay="0"/>
                                          </p:stCondLst>
                                        </p:cTn>
                                        <p:tgtEl>
                                          <p:spTgt spid="40968"/>
                                        </p:tgtEl>
                                        <p:attrNameLst>
                                          <p:attrName>style.visibility</p:attrName>
                                        </p:attrNameLst>
                                      </p:cBhvr>
                                      <p:to>
                                        <p:strVal val="visible"/>
                                      </p:to>
                                    </p:set>
                                    <p:animEffect transition="in" filter="fade">
                                      <p:cBhvr>
                                        <p:cTn id="7" dur="1000"/>
                                        <p:tgtEl>
                                          <p:spTgt spid="409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0965"/>
                                        </p:tgtEl>
                                        <p:attrNameLst>
                                          <p:attrName>style.visibility</p:attrName>
                                        </p:attrNameLst>
                                      </p:cBhvr>
                                      <p:to>
                                        <p:strVal val="visible"/>
                                      </p:to>
                                    </p:set>
                                    <p:animEffect transition="in" filter="fade">
                                      <p:cBhvr>
                                        <p:cTn id="12" dur="1000"/>
                                        <p:tgtEl>
                                          <p:spTgt spid="40965"/>
                                        </p:tgtEl>
                                      </p:cBhvr>
                                    </p:animEffect>
                                  </p:childTnLst>
                                </p:cTn>
                              </p:par>
                            </p:childTnLst>
                          </p:cTn>
                        </p:par>
                        <p:par>
                          <p:cTn id="13" fill="hold" nodeType="afterGroup">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0969"/>
                                        </p:tgtEl>
                                        <p:attrNameLst>
                                          <p:attrName>style.visibility</p:attrName>
                                        </p:attrNameLst>
                                      </p:cBhvr>
                                      <p:to>
                                        <p:strVal val="visible"/>
                                      </p:to>
                                    </p:set>
                                    <p:animEffect transition="in" filter="wipe(left)">
                                      <p:cBhvr>
                                        <p:cTn id="16" dur="1000"/>
                                        <p:tgtEl>
                                          <p:spTgt spid="409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8" grpId="0" animBg="1"/>
      <p:bldP spid="4096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WordArt 4" descr="White marble"/>
          <p:cNvSpPr>
            <a:spLocks noChangeArrowheads="1" noChangeShapeType="1" noTextEdit="1"/>
          </p:cNvSpPr>
          <p:nvPr/>
        </p:nvSpPr>
        <p:spPr bwMode="auto">
          <a:xfrm>
            <a:off x="1476375" y="333375"/>
            <a:ext cx="6553200" cy="6096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vi-VN" sz="3600" kern="10">
                <a:ln w="9525">
                  <a:round/>
                  <a:headEnd/>
                  <a:tailEnd/>
                </a:ln>
                <a:blipFill dpi="0" rotWithShape="0">
                  <a:blip r:embed="rId2"/>
                  <a:srcRect/>
                  <a:tile tx="0" ty="0" sx="100000" sy="100000" flip="none" algn="tl"/>
                </a:blipFill>
                <a:latin typeface="Arial Unicode MS" panose="020B0604020202020204" pitchFamily="34" charset="-128"/>
                <a:ea typeface="Arial Unicode MS" panose="020B0604020202020204" pitchFamily="34" charset="-128"/>
                <a:cs typeface="Arial Unicode MS" panose="020B0604020202020204" pitchFamily="34" charset="-128"/>
              </a:rPr>
              <a:t>BÀI 3./ CHƯƠNG TRÌNH MÁY TÍNH VÀ DỮ LIỆU</a:t>
            </a:r>
            <a:endParaRPr lang="en-US" sz="3600" kern="10">
              <a:ln w="9525">
                <a:round/>
                <a:headEnd/>
                <a:tailEnd/>
              </a:ln>
              <a:blipFill dpi="0" rotWithShape="0">
                <a:blip r:embed="rId2"/>
                <a:srcRect/>
                <a:tile tx="0" ty="0" sx="100000" sy="100000" flip="none" algn="tl"/>
              </a:blip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9941" name="Text Box 5"/>
          <p:cNvSpPr txBox="1">
            <a:spLocks noChangeArrowheads="1"/>
          </p:cNvSpPr>
          <p:nvPr/>
        </p:nvSpPr>
        <p:spPr bwMode="auto">
          <a:xfrm>
            <a:off x="539750" y="2133600"/>
            <a:ext cx="2303463" cy="457200"/>
          </a:xfrm>
          <a:prstGeom prst="rect">
            <a:avLst/>
          </a:prstGeom>
          <a:gradFill rotWithShape="1">
            <a:gsLst>
              <a:gs pos="0">
                <a:srgbClr val="5E765E"/>
              </a:gs>
              <a:gs pos="50000">
                <a:srgbClr val="CCFFCC"/>
              </a:gs>
              <a:gs pos="100000">
                <a:srgbClr val="5E765E"/>
              </a:gs>
            </a:gsLst>
            <a:lin ang="5400000" scaled="1"/>
          </a:gradFill>
          <a:ln>
            <a:noFill/>
          </a:ln>
          <a:effectLst>
            <a:prstShdw prst="shdw17" dist="17961" dir="2700000">
              <a:srgbClr val="7A997A"/>
            </a:prst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a:solidFill>
                  <a:srgbClr val="660033"/>
                </a:solidFill>
              </a:rPr>
              <a:t>b. Nhập dữ liệu</a:t>
            </a:r>
          </a:p>
        </p:txBody>
      </p:sp>
      <p:sp>
        <p:nvSpPr>
          <p:cNvPr id="2" name="AutoShape 3"/>
          <p:cNvSpPr>
            <a:spLocks noChangeArrowheads="1"/>
          </p:cNvSpPr>
          <p:nvPr/>
        </p:nvSpPr>
        <p:spPr bwMode="auto">
          <a:xfrm>
            <a:off x="755650" y="2708275"/>
            <a:ext cx="5929313" cy="703263"/>
          </a:xfrm>
          <a:prstGeom prst="cloudCallout">
            <a:avLst>
              <a:gd name="adj1" fmla="val -49250"/>
              <a:gd name="adj2" fmla="val 184991"/>
            </a:avLst>
          </a:prstGeom>
          <a:solidFill>
            <a:srgbClr val="FFFF00"/>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i="1">
                <a:solidFill>
                  <a:srgbClr val="000066"/>
                </a:solidFill>
              </a:rPr>
              <a:t>Nhập dữ liệu là gì?</a:t>
            </a:r>
          </a:p>
        </p:txBody>
      </p:sp>
      <p:sp>
        <p:nvSpPr>
          <p:cNvPr id="39943" name="Text Box 7"/>
          <p:cNvSpPr txBox="1">
            <a:spLocks noChangeArrowheads="1"/>
          </p:cNvSpPr>
          <p:nvPr/>
        </p:nvSpPr>
        <p:spPr bwMode="auto">
          <a:xfrm>
            <a:off x="609600" y="3581400"/>
            <a:ext cx="8153400" cy="2647950"/>
          </a:xfrm>
          <a:prstGeom prst="rect">
            <a:avLst/>
          </a:prstGeom>
          <a:solidFill>
            <a:srgbClr val="CCFFFF"/>
          </a:solidFill>
          <a:ln>
            <a:noFill/>
          </a:ln>
          <a:effectLst>
            <a:prstShdw prst="shdw17" dist="17961" dir="2700000">
              <a:srgbClr val="7A9999"/>
            </a:prst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a:solidFill>
                  <a:srgbClr val="000099"/>
                </a:solidFill>
              </a:rPr>
              <a:t> Một trong những tương tác thường gặp là chương trình yêu cầu nhập dữ liệu.</a:t>
            </a:r>
          </a:p>
          <a:p>
            <a:pPr>
              <a:spcBef>
                <a:spcPct val="50000"/>
              </a:spcBef>
            </a:pPr>
            <a:r>
              <a:rPr lang="en-US" altLang="en-US" sz="2400">
                <a:solidFill>
                  <a:srgbClr val="000099"/>
                </a:solidFill>
              </a:rPr>
              <a:t> Chương trình sẽ tạm ngừng để chờ người dùng “ nhập dữ liệu “ từ  bàn phím. </a:t>
            </a:r>
          </a:p>
          <a:p>
            <a:pPr>
              <a:spcBef>
                <a:spcPct val="50000"/>
              </a:spcBef>
            </a:pPr>
            <a:r>
              <a:rPr lang="en-US" altLang="en-US" sz="2400">
                <a:solidFill>
                  <a:srgbClr val="000099"/>
                </a:solidFill>
              </a:rPr>
              <a:t> Chương trình hoạt động tiếp theo tùy thuộc vào dữ liệu được nhập vào. </a:t>
            </a:r>
          </a:p>
        </p:txBody>
      </p:sp>
      <p:sp>
        <p:nvSpPr>
          <p:cNvPr id="6148" name="Text Box 4"/>
          <p:cNvSpPr txBox="1">
            <a:spLocks noChangeArrowheads="1"/>
          </p:cNvSpPr>
          <p:nvPr/>
        </p:nvSpPr>
        <p:spPr bwMode="auto">
          <a:xfrm>
            <a:off x="611188" y="908050"/>
            <a:ext cx="5181600" cy="514350"/>
          </a:xfrm>
          <a:prstGeom prst="rect">
            <a:avLst/>
          </a:prstGeom>
          <a:gradFill rotWithShape="1">
            <a:gsLst>
              <a:gs pos="0">
                <a:srgbClr val="FFFF00"/>
              </a:gs>
              <a:gs pos="100000">
                <a:srgbClr val="FFFFFF"/>
              </a:gs>
            </a:gsLst>
            <a:lin ang="2700000" scaled="1"/>
          </a:gradFill>
          <a:ln w="57150" cmpd="thinThick">
            <a:solidFill>
              <a:srgbClr val="FF0000"/>
            </a:solidFill>
            <a:miter lim="800000"/>
            <a:headEnd/>
            <a:tailEnd/>
          </a:ln>
        </p:spPr>
        <p:txBody>
          <a:bodyPr>
            <a:spAutoFit/>
          </a:bodyPr>
          <a:lstStyle/>
          <a:p>
            <a:pPr eaLnBrk="1" hangingPunct="1">
              <a:spcBef>
                <a:spcPct val="50000"/>
              </a:spcBef>
              <a:defRPr/>
            </a:pPr>
            <a:r>
              <a:rPr lang="en-US" sz="2400" b="1">
                <a:solidFill>
                  <a:srgbClr val="FF0066"/>
                </a:solidFill>
              </a:rPr>
              <a:t> </a:t>
            </a:r>
            <a:r>
              <a:rPr lang="en-US" sz="2400">
                <a:solidFill>
                  <a:srgbClr val="FF0066"/>
                </a:solidFill>
                <a:effectLst>
                  <a:outerShdw blurRad="38100" dist="38100" dir="2700000" algn="tl">
                    <a:srgbClr val="000000"/>
                  </a:outerShdw>
                </a:effectLst>
              </a:rPr>
              <a:t>GIAO TIẾP NGƯỜI – MÁY TÍNH</a:t>
            </a:r>
          </a:p>
        </p:txBody>
      </p:sp>
      <p:pic>
        <p:nvPicPr>
          <p:cNvPr id="8" name="Picture 7" descr="Tay viÕ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484313"/>
            <a:ext cx="70326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39941"/>
                                        </p:tgtEl>
                                        <p:attrNameLst>
                                          <p:attrName>style.visibility</p:attrName>
                                        </p:attrNameLst>
                                      </p:cBhvr>
                                      <p:to>
                                        <p:strVal val="visible"/>
                                      </p:to>
                                    </p:set>
                                    <p:anim calcmode="discrete" valueType="clr">
                                      <p:cBhvr override="childStyle">
                                        <p:cTn id="12" dur="80"/>
                                        <p:tgtEl>
                                          <p:spTgt spid="3994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9941"/>
                                        </p:tgtEl>
                                        <p:attrNameLst>
                                          <p:attrName>fillcolor</p:attrName>
                                        </p:attrNameLst>
                                      </p:cBhvr>
                                      <p:tavLst>
                                        <p:tav tm="0">
                                          <p:val>
                                            <p:clrVal>
                                              <a:schemeClr val="accent2"/>
                                            </p:clrVal>
                                          </p:val>
                                        </p:tav>
                                        <p:tav tm="50000">
                                          <p:val>
                                            <p:clrVal>
                                              <a:schemeClr val="hlink"/>
                                            </p:clrVal>
                                          </p:val>
                                        </p:tav>
                                      </p:tavLst>
                                    </p:anim>
                                    <p:set>
                                      <p:cBhvr>
                                        <p:cTn id="14" dur="80"/>
                                        <p:tgtEl>
                                          <p:spTgt spid="39941"/>
                                        </p:tgtEl>
                                        <p:attrNameLst>
                                          <p:attrName>fill.type</p:attrName>
                                        </p:attrNameLst>
                                      </p:cBhvr>
                                      <p:to>
                                        <p:strVal val="solid"/>
                                      </p:to>
                                    </p:set>
                                  </p:childTnLst>
                                </p:cTn>
                              </p:par>
                            </p:childTnLst>
                          </p:cTn>
                        </p:par>
                        <p:par>
                          <p:cTn id="15" fill="hold" nodeType="afterGroup">
                            <p:stCondLst>
                              <p:cond delay="520"/>
                            </p:stCondLst>
                            <p:childTnLst>
                              <p:par>
                                <p:cTn id="16" presetID="17" presetClass="entr" presetSubtype="1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39943"/>
                                        </p:tgtEl>
                                        <p:attrNameLst>
                                          <p:attrName>style.visibility</p:attrName>
                                        </p:attrNameLst>
                                      </p:cBhvr>
                                      <p:to>
                                        <p:strVal val="visible"/>
                                      </p:to>
                                    </p:set>
                                    <p:anim calcmode="discrete" valueType="clr">
                                      <p:cBhvr override="childStyle">
                                        <p:cTn id="24" dur="80"/>
                                        <p:tgtEl>
                                          <p:spTgt spid="39943"/>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39943"/>
                                        </p:tgtEl>
                                        <p:attrNameLst>
                                          <p:attrName>fillcolor</p:attrName>
                                        </p:attrNameLst>
                                      </p:cBhvr>
                                      <p:tavLst>
                                        <p:tav tm="0">
                                          <p:val>
                                            <p:clrVal>
                                              <a:schemeClr val="accent2"/>
                                            </p:clrVal>
                                          </p:val>
                                        </p:tav>
                                        <p:tav tm="50000">
                                          <p:val>
                                            <p:clrVal>
                                              <a:schemeClr val="hlink"/>
                                            </p:clrVal>
                                          </p:val>
                                        </p:tav>
                                      </p:tavLst>
                                    </p:anim>
                                    <p:set>
                                      <p:cBhvr>
                                        <p:cTn id="26" dur="80"/>
                                        <p:tgtEl>
                                          <p:spTgt spid="3994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animBg="1"/>
      <p:bldP spid="2" grpId="0" animBg="1"/>
      <p:bldP spid="3994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0" y="571500"/>
            <a:ext cx="8893175" cy="615950"/>
          </a:xfrm>
          <a:prstGeom prst="rect">
            <a:avLst/>
          </a:prstGeom>
          <a:noFill/>
          <a:ln w="9525">
            <a:noFill/>
            <a:miter lim="800000"/>
            <a:headEnd/>
            <a:tailEnd/>
          </a:ln>
          <a:effectLst/>
        </p:spPr>
        <p:txBody>
          <a:bodyPr>
            <a:spAutoFit/>
          </a:bodyPr>
          <a:lstStyle/>
          <a:p>
            <a:pPr eaLnBrk="1" hangingPunct="1">
              <a:spcBef>
                <a:spcPct val="50000"/>
              </a:spcBef>
              <a:defRPr/>
            </a:pPr>
            <a:r>
              <a:rPr lang="en-US" sz="3400" b="1" dirty="0">
                <a:solidFill>
                  <a:srgbClr val="0000FF"/>
                </a:solidFill>
                <a:effectLst>
                  <a:outerShdw blurRad="38100" dist="38100" dir="2700000" algn="tl">
                    <a:srgbClr val="C0C0C0"/>
                  </a:outerShdw>
                </a:effectLst>
                <a:latin typeface="Times New Roman" pitchFamily="18" charset="0"/>
                <a:cs typeface="Times New Roman" pitchFamily="18" charset="0"/>
              </a:rPr>
              <a:t>1. </a:t>
            </a:r>
            <a:r>
              <a:rPr lang="en-US" sz="3400" b="1" dirty="0" err="1">
                <a:solidFill>
                  <a:srgbClr val="0000FF"/>
                </a:solidFill>
                <a:effectLst>
                  <a:outerShdw blurRad="38100" dist="38100" dir="2700000" algn="tl">
                    <a:srgbClr val="C0C0C0"/>
                  </a:outerShdw>
                </a:effectLst>
                <a:latin typeface="Times New Roman" pitchFamily="18" charset="0"/>
                <a:cs typeface="Times New Roman" pitchFamily="18" charset="0"/>
              </a:rPr>
              <a:t>Dữ</a:t>
            </a:r>
            <a:r>
              <a:rPr lang="en-US" sz="34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400" b="1" dirty="0" err="1">
                <a:solidFill>
                  <a:srgbClr val="0000FF"/>
                </a:solidFill>
                <a:effectLst>
                  <a:outerShdw blurRad="38100" dist="38100" dir="2700000" algn="tl">
                    <a:srgbClr val="C0C0C0"/>
                  </a:outerShdw>
                </a:effectLst>
                <a:latin typeface="Times New Roman" pitchFamily="18" charset="0"/>
                <a:cs typeface="Times New Roman" pitchFamily="18" charset="0"/>
              </a:rPr>
              <a:t>liệu</a:t>
            </a:r>
            <a:r>
              <a:rPr lang="en-US" sz="34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400" b="1" dirty="0" err="1">
                <a:solidFill>
                  <a:srgbClr val="0000FF"/>
                </a:solidFill>
                <a:effectLst>
                  <a:outerShdw blurRad="38100" dist="38100" dir="2700000" algn="tl">
                    <a:srgbClr val="C0C0C0"/>
                  </a:outerShdw>
                </a:effectLst>
                <a:latin typeface="Times New Roman" pitchFamily="18" charset="0"/>
                <a:cs typeface="Times New Roman" pitchFamily="18" charset="0"/>
              </a:rPr>
              <a:t>và</a:t>
            </a:r>
            <a:r>
              <a:rPr lang="en-US" sz="34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400" b="1" dirty="0" err="1">
                <a:solidFill>
                  <a:srgbClr val="0000FF"/>
                </a:solidFill>
                <a:effectLst>
                  <a:outerShdw blurRad="38100" dist="38100" dir="2700000" algn="tl">
                    <a:srgbClr val="C0C0C0"/>
                  </a:outerShdw>
                </a:effectLst>
                <a:latin typeface="Times New Roman" pitchFamily="18" charset="0"/>
                <a:cs typeface="Times New Roman" pitchFamily="18" charset="0"/>
              </a:rPr>
              <a:t>kiểu</a:t>
            </a:r>
            <a:r>
              <a:rPr lang="en-US" sz="34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400" b="1" dirty="0" err="1">
                <a:solidFill>
                  <a:srgbClr val="0000FF"/>
                </a:solidFill>
                <a:effectLst>
                  <a:outerShdw blurRad="38100" dist="38100" dir="2700000" algn="tl">
                    <a:srgbClr val="C0C0C0"/>
                  </a:outerShdw>
                </a:effectLst>
                <a:latin typeface="Times New Roman" pitchFamily="18" charset="0"/>
                <a:cs typeface="Times New Roman" pitchFamily="18" charset="0"/>
              </a:rPr>
              <a:t>dữ</a:t>
            </a:r>
            <a:r>
              <a:rPr lang="en-US" sz="34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400" b="1" dirty="0" err="1">
                <a:solidFill>
                  <a:srgbClr val="0000FF"/>
                </a:solidFill>
                <a:effectLst>
                  <a:outerShdw blurRad="38100" dist="38100" dir="2700000" algn="tl">
                    <a:srgbClr val="C0C0C0"/>
                  </a:outerShdw>
                </a:effectLst>
                <a:latin typeface="Times New Roman" pitchFamily="18" charset="0"/>
                <a:cs typeface="Times New Roman" pitchFamily="18" charset="0"/>
              </a:rPr>
              <a:t>liệu</a:t>
            </a:r>
            <a:r>
              <a:rPr lang="en-US" sz="3400" b="1" dirty="0">
                <a:solidFill>
                  <a:srgbClr val="0000FF"/>
                </a:solidFill>
                <a:effectLst>
                  <a:outerShdw blurRad="38100" dist="38100" dir="2700000" algn="tl">
                    <a:srgbClr val="C0C0C0"/>
                  </a:outerShdw>
                </a:effectLst>
                <a:latin typeface="Times New Roman" pitchFamily="18" charset="0"/>
                <a:cs typeface="Times New Roman" pitchFamily="18" charset="0"/>
              </a:rPr>
              <a:t>:</a:t>
            </a:r>
          </a:p>
        </p:txBody>
      </p:sp>
      <p:pic>
        <p:nvPicPr>
          <p:cNvPr id="6"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0" y="2214563"/>
            <a:ext cx="4343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642938" y="1643063"/>
            <a:ext cx="635793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000">
                <a:latin typeface="Times New Roman" panose="02020603050405020304" pitchFamily="18" charset="0"/>
              </a:rPr>
              <a:t>Các kiểu dữ liệu quen thuộc:</a:t>
            </a:r>
          </a:p>
        </p:txBody>
      </p:sp>
      <p:sp>
        <p:nvSpPr>
          <p:cNvPr id="8" name="TextBox 7"/>
          <p:cNvSpPr txBox="1">
            <a:spLocks noChangeArrowheads="1"/>
          </p:cNvSpPr>
          <p:nvPr/>
        </p:nvSpPr>
        <p:spPr bwMode="auto">
          <a:xfrm>
            <a:off x="0" y="4214813"/>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000">
                <a:latin typeface="Times New Roman" panose="02020603050405020304" pitchFamily="18" charset="0"/>
              </a:rPr>
              <a:t>     Các kiểu dữ liệu khác nhau thường được xử lí theo các cách khác nhau?</a:t>
            </a:r>
          </a:p>
        </p:txBody>
      </p:sp>
      <p:sp>
        <p:nvSpPr>
          <p:cNvPr id="10" name="TextBox 9"/>
          <p:cNvSpPr txBox="1">
            <a:spLocks noChangeArrowheads="1"/>
          </p:cNvSpPr>
          <p:nvPr/>
        </p:nvSpPr>
        <p:spPr bwMode="auto">
          <a:xfrm>
            <a:off x="3500438" y="5214938"/>
            <a:ext cx="24288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000" b="1">
                <a:solidFill>
                  <a:srgbClr val="0066FF"/>
                </a:solidFill>
                <a:latin typeface="Times New Roman" panose="02020603050405020304" pitchFamily="18" charset="0"/>
              </a:rPr>
              <a:t>5+6=?</a:t>
            </a:r>
          </a:p>
          <a:p>
            <a:pPr eaLnBrk="1" hangingPunct="1">
              <a:spcBef>
                <a:spcPct val="0"/>
              </a:spcBef>
              <a:buFontTx/>
              <a:buNone/>
            </a:pPr>
            <a:r>
              <a:rPr lang="en-US" altLang="en-US" sz="3000" b="1">
                <a:solidFill>
                  <a:srgbClr val="0066FF"/>
                </a:solidFill>
                <a:latin typeface="Times New Roman" panose="02020603050405020304" pitchFamily="18" charset="0"/>
              </a:rPr>
              <a:t>5+x=?</a:t>
            </a:r>
          </a:p>
        </p:txBody>
      </p:sp>
      <p:sp>
        <p:nvSpPr>
          <p:cNvPr id="11" name="Oval Callout 10"/>
          <p:cNvSpPr/>
          <p:nvPr/>
        </p:nvSpPr>
        <p:spPr>
          <a:xfrm>
            <a:off x="2643188" y="4714875"/>
            <a:ext cx="6143625" cy="1857375"/>
          </a:xfrm>
          <a:prstGeom prst="wedgeEllipseCallout">
            <a:avLst/>
          </a:prstGeom>
          <a:solidFill>
            <a:srgbClr val="FFFFCC"/>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000" dirty="0" err="1">
                <a:solidFill>
                  <a:srgbClr val="0000FF"/>
                </a:solidFill>
              </a:rPr>
              <a:t>Ngôn</a:t>
            </a:r>
            <a:r>
              <a:rPr lang="en-US" sz="3000" dirty="0">
                <a:solidFill>
                  <a:srgbClr val="0000FF"/>
                </a:solidFill>
              </a:rPr>
              <a:t> </a:t>
            </a:r>
            <a:r>
              <a:rPr lang="en-US" sz="3000" dirty="0" err="1">
                <a:solidFill>
                  <a:srgbClr val="0000FF"/>
                </a:solidFill>
              </a:rPr>
              <a:t>ngữ</a:t>
            </a:r>
            <a:r>
              <a:rPr lang="en-US" sz="3000" dirty="0">
                <a:solidFill>
                  <a:srgbClr val="0000FF"/>
                </a:solidFill>
              </a:rPr>
              <a:t> </a:t>
            </a:r>
            <a:r>
              <a:rPr lang="en-US" sz="3000" dirty="0" err="1">
                <a:solidFill>
                  <a:srgbClr val="0000FF"/>
                </a:solidFill>
              </a:rPr>
              <a:t>lập</a:t>
            </a:r>
            <a:r>
              <a:rPr lang="en-US" sz="3000" dirty="0">
                <a:solidFill>
                  <a:srgbClr val="0000FF"/>
                </a:solidFill>
              </a:rPr>
              <a:t> </a:t>
            </a:r>
            <a:r>
              <a:rPr lang="en-US" sz="3000" dirty="0" err="1">
                <a:solidFill>
                  <a:srgbClr val="0000FF"/>
                </a:solidFill>
              </a:rPr>
              <a:t>trình</a:t>
            </a:r>
            <a:r>
              <a:rPr lang="en-US" sz="3000" dirty="0">
                <a:solidFill>
                  <a:srgbClr val="0000FF"/>
                </a:solidFill>
              </a:rPr>
              <a:t> </a:t>
            </a:r>
            <a:r>
              <a:rPr lang="en-US" sz="3000" dirty="0" err="1">
                <a:solidFill>
                  <a:srgbClr val="0000FF"/>
                </a:solidFill>
              </a:rPr>
              <a:t>định</a:t>
            </a:r>
            <a:r>
              <a:rPr lang="en-US" sz="3000" dirty="0">
                <a:solidFill>
                  <a:srgbClr val="0000FF"/>
                </a:solidFill>
              </a:rPr>
              <a:t> </a:t>
            </a:r>
            <a:r>
              <a:rPr lang="en-US" sz="3000" dirty="0" err="1">
                <a:solidFill>
                  <a:srgbClr val="0000FF"/>
                </a:solidFill>
              </a:rPr>
              <a:t>nghĩa</a:t>
            </a:r>
            <a:r>
              <a:rPr lang="en-US" sz="3000" dirty="0">
                <a:solidFill>
                  <a:srgbClr val="0000FF"/>
                </a:solidFill>
              </a:rPr>
              <a:t> </a:t>
            </a:r>
            <a:r>
              <a:rPr lang="en-US" sz="3000" dirty="0" err="1">
                <a:solidFill>
                  <a:srgbClr val="0000FF"/>
                </a:solidFill>
              </a:rPr>
              <a:t>sẵn</a:t>
            </a:r>
            <a:r>
              <a:rPr lang="en-US" sz="3000" dirty="0">
                <a:solidFill>
                  <a:srgbClr val="0000FF"/>
                </a:solidFill>
              </a:rPr>
              <a:t> </a:t>
            </a:r>
            <a:r>
              <a:rPr lang="en-US" sz="3000" dirty="0" err="1">
                <a:solidFill>
                  <a:srgbClr val="0000FF"/>
                </a:solidFill>
              </a:rPr>
              <a:t>một</a:t>
            </a:r>
            <a:r>
              <a:rPr lang="en-US" sz="3000" dirty="0">
                <a:solidFill>
                  <a:srgbClr val="0000FF"/>
                </a:solidFill>
              </a:rPr>
              <a:t> </a:t>
            </a:r>
            <a:r>
              <a:rPr lang="en-US" sz="3000" dirty="0" err="1">
                <a:solidFill>
                  <a:srgbClr val="0000FF"/>
                </a:solidFill>
              </a:rPr>
              <a:t>số</a:t>
            </a:r>
            <a:r>
              <a:rPr lang="en-US" sz="3000" dirty="0">
                <a:solidFill>
                  <a:srgbClr val="0000FF"/>
                </a:solidFill>
              </a:rPr>
              <a:t> </a:t>
            </a:r>
            <a:r>
              <a:rPr lang="en-US" sz="3000" b="1" i="1" dirty="0" err="1">
                <a:solidFill>
                  <a:srgbClr val="0000FF"/>
                </a:solidFill>
              </a:rPr>
              <a:t>kiểu</a:t>
            </a:r>
            <a:r>
              <a:rPr lang="en-US" sz="3000" b="1" i="1" dirty="0">
                <a:solidFill>
                  <a:srgbClr val="0000FF"/>
                </a:solidFill>
              </a:rPr>
              <a:t> </a:t>
            </a:r>
            <a:r>
              <a:rPr lang="en-US" sz="3000" b="1" i="1" dirty="0" err="1">
                <a:solidFill>
                  <a:srgbClr val="0000FF"/>
                </a:solidFill>
              </a:rPr>
              <a:t>dữ</a:t>
            </a:r>
            <a:r>
              <a:rPr lang="en-US" sz="3000" b="1" i="1" dirty="0">
                <a:solidFill>
                  <a:srgbClr val="0000FF"/>
                </a:solidFill>
              </a:rPr>
              <a:t> </a:t>
            </a:r>
            <a:r>
              <a:rPr lang="en-US" sz="3000" b="1" i="1" dirty="0" err="1">
                <a:solidFill>
                  <a:srgbClr val="0000FF"/>
                </a:solidFill>
              </a:rPr>
              <a:t>liệu</a:t>
            </a:r>
            <a:r>
              <a:rPr lang="en-US" sz="3000" dirty="0">
                <a:solidFill>
                  <a:srgbClr val="0000FF"/>
                </a:solidFill>
              </a:rPr>
              <a:t> </a:t>
            </a:r>
            <a:r>
              <a:rPr lang="en-US" sz="3000" dirty="0" err="1">
                <a:solidFill>
                  <a:srgbClr val="0000FF"/>
                </a:solidFill>
              </a:rPr>
              <a:t>cơ</a:t>
            </a:r>
            <a:r>
              <a:rPr lang="en-US" sz="3000" dirty="0">
                <a:solidFill>
                  <a:srgbClr val="0000FF"/>
                </a:solidFill>
              </a:rPr>
              <a:t> </a:t>
            </a:r>
            <a:r>
              <a:rPr lang="en-US" sz="3000" dirty="0" err="1">
                <a:solidFill>
                  <a:srgbClr val="0000FF"/>
                </a:solidFill>
              </a:rPr>
              <a:t>bản</a:t>
            </a:r>
            <a:r>
              <a:rPr lang="en-US" sz="3000" dirty="0">
                <a:solidFill>
                  <a:srgbClr val="0000FF"/>
                </a:solidFill>
              </a:rPr>
              <a:t> </a:t>
            </a:r>
            <a:r>
              <a:rPr lang="en-US" sz="3000" dirty="0" err="1">
                <a:solidFill>
                  <a:srgbClr val="0000FF"/>
                </a:solidFill>
              </a:rPr>
              <a:t>nào</a:t>
            </a:r>
            <a:r>
              <a:rPr lang="en-US" sz="3000" dirty="0">
                <a:solidFill>
                  <a:srgbClr val="0000FF"/>
                </a:solidFill>
              </a:rPr>
              <a:t>?</a:t>
            </a:r>
          </a:p>
        </p:txBody>
      </p:sp>
      <p:sp>
        <p:nvSpPr>
          <p:cNvPr id="9" name="TextBox 8"/>
          <p:cNvSpPr txBox="1">
            <a:spLocks noChangeArrowheads="1"/>
          </p:cNvSpPr>
          <p:nvPr/>
        </p:nvSpPr>
        <p:spPr bwMode="auto">
          <a:xfrm>
            <a:off x="357188" y="1071563"/>
            <a:ext cx="63579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000">
                <a:latin typeface="Times New Roman" panose="02020603050405020304" pitchFamily="18" charset="0"/>
              </a:rPr>
              <a:t>Ví du1: Sgk/19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099">
                                            <p:txEl>
                                              <p:pRg st="0" end="0"/>
                                            </p:txEl>
                                          </p:spTgt>
                                        </p:tgtEl>
                                        <p:attrNameLst>
                                          <p:attrName>style.visibility</p:attrName>
                                        </p:attrNameLst>
                                      </p:cBhvr>
                                      <p:to>
                                        <p:strVal val="visible"/>
                                      </p:to>
                                    </p:set>
                                    <p:anim calcmode="discrete" valueType="clr">
                                      <p:cBhvr override="childStyle">
                                        <p:cTn id="7" dur="80"/>
                                        <p:tgtEl>
                                          <p:spTgt spid="409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09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099">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linds(horizontal)">
                                      <p:cBhvr>
                                        <p:cTn id="14" dur="500"/>
                                        <p:tgtEl>
                                          <p:spTgt spid="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par>
                                <p:cTn id="20" presetID="3" presetClass="entr" presetSubtype="1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linds(horizontal)">
                                      <p:cBhvr>
                                        <p:cTn id="30" dur="500"/>
                                        <p:tgtEl>
                                          <p:spTgt spid="1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ox(in)">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animBg="1"/>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WordArt 4" descr="White marble"/>
          <p:cNvSpPr>
            <a:spLocks noChangeArrowheads="1" noChangeShapeType="1" noTextEdit="1"/>
          </p:cNvSpPr>
          <p:nvPr/>
        </p:nvSpPr>
        <p:spPr bwMode="auto">
          <a:xfrm>
            <a:off x="1476375" y="333375"/>
            <a:ext cx="6553200" cy="6096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vi-VN" sz="3600" kern="10">
                <a:ln w="9525">
                  <a:round/>
                  <a:headEnd/>
                  <a:tailEnd/>
                </a:ln>
                <a:blipFill dpi="0" rotWithShape="0">
                  <a:blip r:embed="rId2"/>
                  <a:srcRect/>
                  <a:tile tx="0" ty="0" sx="100000" sy="100000" flip="none" algn="tl"/>
                </a:blipFill>
                <a:latin typeface="Arial Unicode MS" panose="020B0604020202020204" pitchFamily="34" charset="-128"/>
                <a:ea typeface="Arial Unicode MS" panose="020B0604020202020204" pitchFamily="34" charset="-128"/>
                <a:cs typeface="Arial Unicode MS" panose="020B0604020202020204" pitchFamily="34" charset="-128"/>
              </a:rPr>
              <a:t>BÀI 3./ CHƯƠNG TRÌNH MÁY TÍNH VÀ DỮ LIỆU</a:t>
            </a:r>
            <a:endParaRPr lang="en-US" sz="3600" kern="10">
              <a:ln w="9525">
                <a:round/>
                <a:headEnd/>
                <a:tailEnd/>
              </a:ln>
              <a:blipFill dpi="0" rotWithShape="0">
                <a:blip r:embed="rId2"/>
                <a:srcRect/>
                <a:tile tx="0" ty="0" sx="100000" sy="100000" flip="none" algn="tl"/>
              </a:blip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8675" name="Text Box 5"/>
          <p:cNvSpPr txBox="1">
            <a:spLocks noChangeArrowheads="1"/>
          </p:cNvSpPr>
          <p:nvPr/>
        </p:nvSpPr>
        <p:spPr bwMode="auto">
          <a:xfrm>
            <a:off x="303213" y="280988"/>
            <a:ext cx="781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000099"/>
                </a:solidFill>
              </a:rPr>
              <a:t>Ví dụ:</a:t>
            </a:r>
          </a:p>
        </p:txBody>
      </p:sp>
      <p:pic>
        <p:nvPicPr>
          <p:cNvPr id="37894" name="Picture 6" descr="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5284788"/>
            <a:ext cx="82804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7"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 y="1143000"/>
            <a:ext cx="8305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Rectangle 8"/>
          <p:cNvSpPr>
            <a:spLocks noChangeArrowheads="1"/>
          </p:cNvSpPr>
          <p:nvPr/>
        </p:nvSpPr>
        <p:spPr bwMode="auto">
          <a:xfrm>
            <a:off x="1752600" y="2590800"/>
            <a:ext cx="3048000" cy="304800"/>
          </a:xfrm>
          <a:prstGeom prst="rect">
            <a:avLst/>
          </a:prstGeom>
          <a:noFill/>
          <a:ln w="38100">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p>
        </p:txBody>
      </p:sp>
      <p:sp>
        <p:nvSpPr>
          <p:cNvPr id="37897" name="Line 9"/>
          <p:cNvSpPr>
            <a:spLocks noChangeShapeType="1"/>
          </p:cNvSpPr>
          <p:nvPr/>
        </p:nvSpPr>
        <p:spPr bwMode="auto">
          <a:xfrm>
            <a:off x="682625" y="5949950"/>
            <a:ext cx="3384550" cy="0"/>
          </a:xfrm>
          <a:prstGeom prst="line">
            <a:avLst/>
          </a:prstGeom>
          <a:noFill/>
          <a:ln w="3810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repeatCount="3000" fill="hold" grpId="0" nodeType="clickEffect">
                                  <p:stCondLst>
                                    <p:cond delay="1000"/>
                                  </p:stCondLst>
                                  <p:childTnLst>
                                    <p:set>
                                      <p:cBhvr>
                                        <p:cTn id="6" dur="1" fill="hold">
                                          <p:stCondLst>
                                            <p:cond delay="0"/>
                                          </p:stCondLst>
                                        </p:cTn>
                                        <p:tgtEl>
                                          <p:spTgt spid="37896"/>
                                        </p:tgtEl>
                                        <p:attrNameLst>
                                          <p:attrName>style.visibility</p:attrName>
                                        </p:attrNameLst>
                                      </p:cBhvr>
                                      <p:to>
                                        <p:strVal val="visible"/>
                                      </p:to>
                                    </p:set>
                                    <p:animEffect transition="in" filter="fade">
                                      <p:cBhvr>
                                        <p:cTn id="7" dur="1000"/>
                                        <p:tgtEl>
                                          <p:spTgt spid="378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7894"/>
                                        </p:tgtEl>
                                        <p:attrNameLst>
                                          <p:attrName>style.visibility</p:attrName>
                                        </p:attrNameLst>
                                      </p:cBhvr>
                                      <p:to>
                                        <p:strVal val="visible"/>
                                      </p:to>
                                    </p:set>
                                    <p:animEffect transition="in" filter="fade">
                                      <p:cBhvr>
                                        <p:cTn id="12" dur="1000"/>
                                        <p:tgtEl>
                                          <p:spTgt spid="37894"/>
                                        </p:tgtEl>
                                      </p:cBhvr>
                                    </p:animEffect>
                                  </p:childTnLst>
                                </p:cTn>
                              </p:par>
                            </p:childTnLst>
                          </p:cTn>
                        </p:par>
                        <p:par>
                          <p:cTn id="13" fill="hold" nodeType="afterGroup">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7897"/>
                                        </p:tgtEl>
                                        <p:attrNameLst>
                                          <p:attrName>style.visibility</p:attrName>
                                        </p:attrNameLst>
                                      </p:cBhvr>
                                      <p:to>
                                        <p:strVal val="visible"/>
                                      </p:to>
                                    </p:set>
                                    <p:animEffect transition="in" filter="wipe(left)">
                                      <p:cBhvr>
                                        <p:cTn id="16" dur="1000"/>
                                        <p:tgtEl>
                                          <p:spTgt spid="37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6" grpId="0" animBg="1"/>
      <p:bldP spid="3789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WordArt 4" descr="White marble"/>
          <p:cNvSpPr>
            <a:spLocks noChangeArrowheads="1" noChangeShapeType="1" noTextEdit="1"/>
          </p:cNvSpPr>
          <p:nvPr/>
        </p:nvSpPr>
        <p:spPr bwMode="auto">
          <a:xfrm>
            <a:off x="1476375" y="0"/>
            <a:ext cx="6553200" cy="6096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vi-VN" sz="3600" kern="10">
                <a:ln w="9525">
                  <a:round/>
                  <a:headEnd/>
                  <a:tailEnd/>
                </a:ln>
                <a:blipFill dpi="0" rotWithShape="0">
                  <a:blip r:embed="rId2"/>
                  <a:srcRect/>
                  <a:tile tx="0" ty="0" sx="100000" sy="100000" flip="none" algn="tl"/>
                </a:blipFill>
                <a:latin typeface="Arial Unicode MS" panose="020B0604020202020204" pitchFamily="34" charset="-128"/>
                <a:ea typeface="Arial Unicode MS" panose="020B0604020202020204" pitchFamily="34" charset="-128"/>
                <a:cs typeface="Arial Unicode MS" panose="020B0604020202020204" pitchFamily="34" charset="-128"/>
              </a:rPr>
              <a:t>BÀI 3./ CHƯƠNG TRÌNH MÁY TÍNH VÀ DỮ LIỆU</a:t>
            </a:r>
            <a:endParaRPr lang="en-US" sz="3600" kern="10">
              <a:ln w="9525">
                <a:round/>
                <a:headEnd/>
                <a:tailEnd/>
              </a:ln>
              <a:blipFill dpi="0" rotWithShape="0">
                <a:blip r:embed="rId2"/>
                <a:srcRect/>
                <a:tile tx="0" ty="0" sx="100000" sy="100000" flip="none" algn="tl"/>
              </a:blip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5845" name="Text Box 5"/>
          <p:cNvSpPr txBox="1">
            <a:spLocks noChangeArrowheads="1"/>
          </p:cNvSpPr>
          <p:nvPr/>
        </p:nvSpPr>
        <p:spPr bwMode="auto">
          <a:xfrm>
            <a:off x="336550" y="1676400"/>
            <a:ext cx="4616450" cy="457200"/>
          </a:xfrm>
          <a:prstGeom prst="rect">
            <a:avLst/>
          </a:prstGeom>
          <a:gradFill rotWithShape="1">
            <a:gsLst>
              <a:gs pos="0">
                <a:srgbClr val="5E765E"/>
              </a:gs>
              <a:gs pos="50000">
                <a:srgbClr val="CCFFCC"/>
              </a:gs>
              <a:gs pos="100000">
                <a:srgbClr val="5E765E"/>
              </a:gs>
            </a:gsLst>
            <a:lin ang="5400000" scaled="1"/>
          </a:gradFill>
          <a:ln>
            <a:noFill/>
          </a:ln>
          <a:effectLst>
            <a:prstShdw prst="shdw17" dist="17961" dir="2700000">
              <a:srgbClr val="7A997A"/>
            </a:prst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a:solidFill>
                  <a:srgbClr val="660033"/>
                </a:solidFill>
              </a:rPr>
              <a:t>c./ Tạm dừng chương trình</a:t>
            </a:r>
          </a:p>
        </p:txBody>
      </p:sp>
      <p:sp>
        <p:nvSpPr>
          <p:cNvPr id="6148" name="Text Box 4"/>
          <p:cNvSpPr txBox="1">
            <a:spLocks noChangeArrowheads="1"/>
          </p:cNvSpPr>
          <p:nvPr/>
        </p:nvSpPr>
        <p:spPr bwMode="auto">
          <a:xfrm>
            <a:off x="395288" y="620713"/>
            <a:ext cx="5562600" cy="514350"/>
          </a:xfrm>
          <a:prstGeom prst="rect">
            <a:avLst/>
          </a:prstGeom>
          <a:gradFill rotWithShape="1">
            <a:gsLst>
              <a:gs pos="0">
                <a:srgbClr val="FFFF00"/>
              </a:gs>
              <a:gs pos="100000">
                <a:srgbClr val="FFFFFF"/>
              </a:gs>
            </a:gsLst>
            <a:lin ang="2700000" scaled="1"/>
          </a:gradFill>
          <a:ln w="57150" cmpd="thinThick">
            <a:solidFill>
              <a:srgbClr val="FF0000"/>
            </a:solidFill>
            <a:miter lim="800000"/>
            <a:headEnd/>
            <a:tailEnd/>
          </a:ln>
        </p:spPr>
        <p:txBody>
          <a:bodyPr>
            <a:spAutoFit/>
          </a:bodyPr>
          <a:lstStyle/>
          <a:p>
            <a:pPr eaLnBrk="1" hangingPunct="1">
              <a:spcBef>
                <a:spcPct val="50000"/>
              </a:spcBef>
              <a:defRPr/>
            </a:pPr>
            <a:r>
              <a:rPr lang="en-US" sz="2400" b="1">
                <a:solidFill>
                  <a:srgbClr val="FF0066"/>
                </a:solidFill>
              </a:rPr>
              <a:t> 4./ </a:t>
            </a:r>
            <a:r>
              <a:rPr lang="en-US" sz="2400">
                <a:solidFill>
                  <a:srgbClr val="FF0066"/>
                </a:solidFill>
                <a:effectLst>
                  <a:outerShdw blurRad="38100" dist="38100" dir="2700000" algn="tl">
                    <a:srgbClr val="000000"/>
                  </a:outerShdw>
                </a:effectLst>
              </a:rPr>
              <a:t>GIAO TIẾP NGƯỜI – MÁY TÍNH</a:t>
            </a:r>
          </a:p>
        </p:txBody>
      </p:sp>
      <p:sp>
        <p:nvSpPr>
          <p:cNvPr id="2" name="AutoShape 3"/>
          <p:cNvSpPr>
            <a:spLocks noChangeArrowheads="1"/>
          </p:cNvSpPr>
          <p:nvPr/>
        </p:nvSpPr>
        <p:spPr bwMode="auto">
          <a:xfrm>
            <a:off x="584200" y="2209800"/>
            <a:ext cx="6197600" cy="762000"/>
          </a:xfrm>
          <a:prstGeom prst="cloudCallout">
            <a:avLst>
              <a:gd name="adj1" fmla="val -50741"/>
              <a:gd name="adj2" fmla="val 166875"/>
            </a:avLst>
          </a:prstGeom>
          <a:solidFill>
            <a:srgbClr val="FFFF00"/>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i="1">
                <a:solidFill>
                  <a:srgbClr val="000066"/>
                </a:solidFill>
              </a:rPr>
              <a:t>Tạm ngừng chương trình có bao nhiêu chế độ? Kể ra?</a:t>
            </a:r>
          </a:p>
        </p:txBody>
      </p:sp>
      <p:sp>
        <p:nvSpPr>
          <p:cNvPr id="35848" name="Text Box 8"/>
          <p:cNvSpPr txBox="1">
            <a:spLocks noChangeArrowheads="1"/>
          </p:cNvSpPr>
          <p:nvPr/>
        </p:nvSpPr>
        <p:spPr bwMode="auto">
          <a:xfrm>
            <a:off x="457200" y="3124200"/>
            <a:ext cx="7588250" cy="457200"/>
          </a:xfrm>
          <a:prstGeom prst="rect">
            <a:avLst/>
          </a:prstGeom>
          <a:solidFill>
            <a:srgbClr val="FFFF99"/>
          </a:solidFill>
          <a:ln>
            <a:noFill/>
          </a:ln>
          <a:effectLst>
            <a:prstShdw prst="shdw17" dist="17961" dir="2700000">
              <a:srgbClr val="99995C"/>
            </a:prst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a:solidFill>
                  <a:srgbClr val="000099"/>
                </a:solidFill>
              </a:rPr>
              <a:t> Tạm ngừng trong một khoảng thời gian nhất định.</a:t>
            </a:r>
          </a:p>
        </p:txBody>
      </p:sp>
      <p:sp>
        <p:nvSpPr>
          <p:cNvPr id="35849" name="Text Box 9"/>
          <p:cNvSpPr txBox="1">
            <a:spLocks noChangeArrowheads="1"/>
          </p:cNvSpPr>
          <p:nvPr/>
        </p:nvSpPr>
        <p:spPr bwMode="auto">
          <a:xfrm>
            <a:off x="514350" y="4800600"/>
            <a:ext cx="8172450" cy="457200"/>
          </a:xfrm>
          <a:prstGeom prst="rect">
            <a:avLst/>
          </a:prstGeom>
          <a:solidFill>
            <a:srgbClr val="FFFF99"/>
          </a:solidFill>
          <a:ln>
            <a:noFill/>
          </a:ln>
          <a:effectLst>
            <a:prstShdw prst="shdw17" dist="17961" dir="2700000">
              <a:srgbClr val="99995C"/>
            </a:prst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a:solidFill>
                  <a:srgbClr val="000099"/>
                </a:solidFill>
              </a:rPr>
              <a:t>Tạm ngừng cho đến khi người dùng nhấn phím.</a:t>
            </a:r>
          </a:p>
        </p:txBody>
      </p:sp>
      <p:pic>
        <p:nvPicPr>
          <p:cNvPr id="35850" name="Picture 10" descr="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295900"/>
            <a:ext cx="82804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1" name="Picture 11" descr="3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632200"/>
            <a:ext cx="82931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Tay viÕt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1052513"/>
            <a:ext cx="7032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35845"/>
                                        </p:tgtEl>
                                        <p:attrNameLst>
                                          <p:attrName>style.visibility</p:attrName>
                                        </p:attrNameLst>
                                      </p:cBhvr>
                                      <p:to>
                                        <p:strVal val="visible"/>
                                      </p:to>
                                    </p:set>
                                    <p:anim calcmode="discrete" valueType="clr">
                                      <p:cBhvr override="childStyle">
                                        <p:cTn id="12" dur="80"/>
                                        <p:tgtEl>
                                          <p:spTgt spid="3584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5845"/>
                                        </p:tgtEl>
                                        <p:attrNameLst>
                                          <p:attrName>fillcolor</p:attrName>
                                        </p:attrNameLst>
                                      </p:cBhvr>
                                      <p:tavLst>
                                        <p:tav tm="0">
                                          <p:val>
                                            <p:clrVal>
                                              <a:schemeClr val="accent2"/>
                                            </p:clrVal>
                                          </p:val>
                                        </p:tav>
                                        <p:tav tm="50000">
                                          <p:val>
                                            <p:clrVal>
                                              <a:schemeClr val="hlink"/>
                                            </p:clrVal>
                                          </p:val>
                                        </p:tav>
                                      </p:tavLst>
                                    </p:anim>
                                    <p:set>
                                      <p:cBhvr>
                                        <p:cTn id="14" dur="80"/>
                                        <p:tgtEl>
                                          <p:spTgt spid="35845"/>
                                        </p:tgtEl>
                                        <p:attrNameLst>
                                          <p:attrName>fill.type</p:attrName>
                                        </p:attrNameLst>
                                      </p:cBhvr>
                                      <p:to>
                                        <p:strVal val="solid"/>
                                      </p:to>
                                    </p:set>
                                  </p:childTnLst>
                                </p:cTn>
                              </p:par>
                            </p:childTnLst>
                          </p:cTn>
                        </p:par>
                        <p:par>
                          <p:cTn id="15" fill="hold" nodeType="afterGroup">
                            <p:stCondLst>
                              <p:cond delay="880"/>
                            </p:stCondLst>
                            <p:childTnLst>
                              <p:par>
                                <p:cTn id="16" presetID="17" presetClass="entr" presetSubtype="1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35848"/>
                                        </p:tgtEl>
                                        <p:attrNameLst>
                                          <p:attrName>style.visibility</p:attrName>
                                        </p:attrNameLst>
                                      </p:cBhvr>
                                      <p:to>
                                        <p:strVal val="visible"/>
                                      </p:to>
                                    </p:set>
                                    <p:anim calcmode="discrete" valueType="clr">
                                      <p:cBhvr override="childStyle">
                                        <p:cTn id="24" dur="80"/>
                                        <p:tgtEl>
                                          <p:spTgt spid="35848"/>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35848"/>
                                        </p:tgtEl>
                                        <p:attrNameLst>
                                          <p:attrName>fillcolor</p:attrName>
                                        </p:attrNameLst>
                                      </p:cBhvr>
                                      <p:tavLst>
                                        <p:tav tm="0">
                                          <p:val>
                                            <p:clrVal>
                                              <a:schemeClr val="accent2"/>
                                            </p:clrVal>
                                          </p:val>
                                        </p:tav>
                                        <p:tav tm="50000">
                                          <p:val>
                                            <p:clrVal>
                                              <a:schemeClr val="hlink"/>
                                            </p:clrVal>
                                          </p:val>
                                        </p:tav>
                                      </p:tavLst>
                                    </p:anim>
                                    <p:set>
                                      <p:cBhvr>
                                        <p:cTn id="26" dur="80"/>
                                        <p:tgtEl>
                                          <p:spTgt spid="35848"/>
                                        </p:tgtEl>
                                        <p:attrNameLst>
                                          <p:attrName>fill.type</p:attrName>
                                        </p:attrNameLst>
                                      </p:cBhvr>
                                      <p:to>
                                        <p:strVal val="solid"/>
                                      </p:to>
                                    </p:set>
                                  </p:childTnLst>
                                </p:cTn>
                              </p:par>
                            </p:childTnLst>
                          </p:cTn>
                        </p:par>
                        <p:par>
                          <p:cTn id="27" fill="hold" nodeType="afterGroup">
                            <p:stCondLst>
                              <p:cond delay="1600"/>
                            </p:stCondLst>
                            <p:childTnLst>
                              <p:par>
                                <p:cTn id="28" presetID="10" presetClass="entr" presetSubtype="0" fill="hold" nodeType="afterEffect">
                                  <p:stCondLst>
                                    <p:cond delay="0"/>
                                  </p:stCondLst>
                                  <p:childTnLst>
                                    <p:set>
                                      <p:cBhvr>
                                        <p:cTn id="29" dur="1" fill="hold">
                                          <p:stCondLst>
                                            <p:cond delay="0"/>
                                          </p:stCondLst>
                                        </p:cTn>
                                        <p:tgtEl>
                                          <p:spTgt spid="35851"/>
                                        </p:tgtEl>
                                        <p:attrNameLst>
                                          <p:attrName>style.visibility</p:attrName>
                                        </p:attrNameLst>
                                      </p:cBhvr>
                                      <p:to>
                                        <p:strVal val="visible"/>
                                      </p:to>
                                    </p:set>
                                    <p:animEffect transition="in" filter="fade">
                                      <p:cBhvr>
                                        <p:cTn id="30" dur="1000"/>
                                        <p:tgtEl>
                                          <p:spTgt spid="3585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35849"/>
                                        </p:tgtEl>
                                        <p:attrNameLst>
                                          <p:attrName>style.visibility</p:attrName>
                                        </p:attrNameLst>
                                      </p:cBhvr>
                                      <p:to>
                                        <p:strVal val="visible"/>
                                      </p:to>
                                    </p:set>
                                    <p:anim calcmode="discrete" valueType="clr">
                                      <p:cBhvr override="childStyle">
                                        <p:cTn id="35" dur="80"/>
                                        <p:tgtEl>
                                          <p:spTgt spid="35849"/>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35849"/>
                                        </p:tgtEl>
                                        <p:attrNameLst>
                                          <p:attrName>fillcolor</p:attrName>
                                        </p:attrNameLst>
                                      </p:cBhvr>
                                      <p:tavLst>
                                        <p:tav tm="0">
                                          <p:val>
                                            <p:clrVal>
                                              <a:schemeClr val="accent2"/>
                                            </p:clrVal>
                                          </p:val>
                                        </p:tav>
                                        <p:tav tm="50000">
                                          <p:val>
                                            <p:clrVal>
                                              <a:schemeClr val="hlink"/>
                                            </p:clrVal>
                                          </p:val>
                                        </p:tav>
                                      </p:tavLst>
                                    </p:anim>
                                    <p:set>
                                      <p:cBhvr>
                                        <p:cTn id="37" dur="80"/>
                                        <p:tgtEl>
                                          <p:spTgt spid="35849"/>
                                        </p:tgtEl>
                                        <p:attrNameLst>
                                          <p:attrName>fill.type</p:attrName>
                                        </p:attrNameLst>
                                      </p:cBhvr>
                                      <p:to>
                                        <p:strVal val="solid"/>
                                      </p:to>
                                    </p:set>
                                  </p:childTnLst>
                                </p:cTn>
                              </p:par>
                            </p:childTnLst>
                          </p:cTn>
                        </p:par>
                        <p:par>
                          <p:cTn id="38" fill="hold" nodeType="afterGroup">
                            <p:stCondLst>
                              <p:cond delay="1440"/>
                            </p:stCondLst>
                            <p:childTnLst>
                              <p:par>
                                <p:cTn id="39" presetID="10" presetClass="entr" presetSubtype="0" fill="hold" nodeType="afterEffect">
                                  <p:stCondLst>
                                    <p:cond delay="0"/>
                                  </p:stCondLst>
                                  <p:childTnLst>
                                    <p:set>
                                      <p:cBhvr>
                                        <p:cTn id="40" dur="1" fill="hold">
                                          <p:stCondLst>
                                            <p:cond delay="0"/>
                                          </p:stCondLst>
                                        </p:cTn>
                                        <p:tgtEl>
                                          <p:spTgt spid="35850"/>
                                        </p:tgtEl>
                                        <p:attrNameLst>
                                          <p:attrName>style.visibility</p:attrName>
                                        </p:attrNameLst>
                                      </p:cBhvr>
                                      <p:to>
                                        <p:strVal val="visible"/>
                                      </p:to>
                                    </p:set>
                                    <p:animEffect transition="in" filter="fade">
                                      <p:cBhvr>
                                        <p:cTn id="41" dur="1000"/>
                                        <p:tgtEl>
                                          <p:spTgt spid="35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animBg="1"/>
      <p:bldP spid="2" grpId="0" animBg="1"/>
      <p:bldP spid="35848" grpId="0" animBg="1"/>
      <p:bldP spid="3584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WordArt 4" descr="White marble"/>
          <p:cNvSpPr>
            <a:spLocks noChangeArrowheads="1" noChangeShapeType="1" noTextEdit="1"/>
          </p:cNvSpPr>
          <p:nvPr/>
        </p:nvSpPr>
        <p:spPr bwMode="auto">
          <a:xfrm>
            <a:off x="104775" y="0"/>
            <a:ext cx="9039225" cy="55245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vi-VN" sz="3200" kern="10">
                <a:ln w="9525">
                  <a:round/>
                  <a:headEnd/>
                  <a:tailEnd/>
                </a:ln>
                <a:blipFill dpi="0" rotWithShape="0">
                  <a:blip r:embed="rId2"/>
                  <a:srcRect/>
                  <a:tile tx="0" ty="0" sx="100000" sy="100000" flip="none" algn="tl"/>
                </a:blipFill>
                <a:latin typeface="Arial Unicode MS" panose="020B0604020202020204" pitchFamily="34" charset="-128"/>
                <a:ea typeface="Arial Unicode MS" panose="020B0604020202020204" pitchFamily="34" charset="-128"/>
                <a:cs typeface="Arial Unicode MS" panose="020B0604020202020204" pitchFamily="34" charset="-128"/>
              </a:rPr>
              <a:t>BÀI 3./ CHƯƠNG TRÌNH MÁY TÍNH VÀ DỮ LIỆU</a:t>
            </a:r>
            <a:endParaRPr lang="en-US" sz="3200" kern="10">
              <a:ln w="9525">
                <a:round/>
                <a:headEnd/>
                <a:tailEnd/>
              </a:ln>
              <a:blipFill dpi="0" rotWithShape="0">
                <a:blip r:embed="rId2"/>
                <a:srcRect/>
                <a:tile tx="0" ty="0" sx="100000" sy="100000" flip="none" algn="tl"/>
              </a:blip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6869" name="Text Box 5"/>
          <p:cNvSpPr txBox="1">
            <a:spLocks noChangeArrowheads="1"/>
          </p:cNvSpPr>
          <p:nvPr/>
        </p:nvSpPr>
        <p:spPr bwMode="auto">
          <a:xfrm>
            <a:off x="533400" y="1828800"/>
            <a:ext cx="3743325" cy="457200"/>
          </a:xfrm>
          <a:prstGeom prst="rect">
            <a:avLst/>
          </a:prstGeom>
          <a:gradFill rotWithShape="1">
            <a:gsLst>
              <a:gs pos="0">
                <a:srgbClr val="5E765E"/>
              </a:gs>
              <a:gs pos="50000">
                <a:srgbClr val="CCFFCC"/>
              </a:gs>
              <a:gs pos="100000">
                <a:srgbClr val="5E765E"/>
              </a:gs>
            </a:gsLst>
            <a:lin ang="5400000" scaled="1"/>
          </a:gradFill>
          <a:ln>
            <a:noFill/>
          </a:ln>
          <a:effectLst>
            <a:prstShdw prst="shdw17" dist="17961" dir="2700000">
              <a:srgbClr val="7A997A"/>
            </a:prst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a:solidFill>
                  <a:srgbClr val="660033"/>
                </a:solidFill>
              </a:rPr>
              <a:t>d./ Hộp thoại</a:t>
            </a:r>
          </a:p>
        </p:txBody>
      </p:sp>
      <p:sp>
        <p:nvSpPr>
          <p:cNvPr id="6148" name="Text Box 4"/>
          <p:cNvSpPr txBox="1">
            <a:spLocks noChangeArrowheads="1"/>
          </p:cNvSpPr>
          <p:nvPr/>
        </p:nvSpPr>
        <p:spPr bwMode="auto">
          <a:xfrm>
            <a:off x="539750" y="620713"/>
            <a:ext cx="5943600" cy="514350"/>
          </a:xfrm>
          <a:prstGeom prst="rect">
            <a:avLst/>
          </a:prstGeom>
          <a:gradFill rotWithShape="1">
            <a:gsLst>
              <a:gs pos="0">
                <a:srgbClr val="FFFF00"/>
              </a:gs>
              <a:gs pos="100000">
                <a:srgbClr val="FFFFFF"/>
              </a:gs>
            </a:gsLst>
            <a:lin ang="2700000" scaled="1"/>
          </a:gradFill>
          <a:ln w="57150" cmpd="thinThick">
            <a:solidFill>
              <a:srgbClr val="FF0000"/>
            </a:solidFill>
            <a:miter lim="800000"/>
            <a:headEnd/>
            <a:tailEnd/>
          </a:ln>
        </p:spPr>
        <p:txBody>
          <a:bodyPr>
            <a:spAutoFit/>
          </a:bodyPr>
          <a:lstStyle/>
          <a:p>
            <a:pPr eaLnBrk="1" hangingPunct="1">
              <a:spcBef>
                <a:spcPct val="50000"/>
              </a:spcBef>
              <a:defRPr/>
            </a:pPr>
            <a:r>
              <a:rPr lang="en-US" sz="2400" b="1">
                <a:solidFill>
                  <a:srgbClr val="FF0066"/>
                </a:solidFill>
              </a:rPr>
              <a:t> 4./ </a:t>
            </a:r>
            <a:r>
              <a:rPr lang="en-US" sz="2400">
                <a:solidFill>
                  <a:srgbClr val="FF0066"/>
                </a:solidFill>
                <a:effectLst>
                  <a:outerShdw blurRad="38100" dist="38100" dir="2700000" algn="tl">
                    <a:srgbClr val="000000"/>
                  </a:outerShdw>
                </a:effectLst>
              </a:rPr>
              <a:t>GIAO TIẾP NGƯỜI – MÁY TÍNH</a:t>
            </a:r>
          </a:p>
        </p:txBody>
      </p:sp>
      <p:sp>
        <p:nvSpPr>
          <p:cNvPr id="2" name="AutoShape 3"/>
          <p:cNvSpPr>
            <a:spLocks noChangeArrowheads="1"/>
          </p:cNvSpPr>
          <p:nvPr/>
        </p:nvSpPr>
        <p:spPr bwMode="auto">
          <a:xfrm>
            <a:off x="623888" y="2466975"/>
            <a:ext cx="6919912" cy="1038225"/>
          </a:xfrm>
          <a:prstGeom prst="cloudCallout">
            <a:avLst>
              <a:gd name="adj1" fmla="val -50667"/>
              <a:gd name="adj2" fmla="val 109176"/>
            </a:avLst>
          </a:prstGeom>
          <a:solidFill>
            <a:srgbClr val="FFFF00"/>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i="1">
                <a:solidFill>
                  <a:srgbClr val="000066"/>
                </a:solidFill>
              </a:rPr>
              <a:t>Chức năng của hộp thoại như thế nào?</a:t>
            </a:r>
          </a:p>
        </p:txBody>
      </p:sp>
      <p:sp>
        <p:nvSpPr>
          <p:cNvPr id="36872" name="Text Box 8"/>
          <p:cNvSpPr txBox="1">
            <a:spLocks noChangeArrowheads="1"/>
          </p:cNvSpPr>
          <p:nvPr/>
        </p:nvSpPr>
        <p:spPr bwMode="auto">
          <a:xfrm>
            <a:off x="576263" y="4283075"/>
            <a:ext cx="8172450" cy="822325"/>
          </a:xfrm>
          <a:prstGeom prst="rect">
            <a:avLst/>
          </a:prstGeom>
          <a:solidFill>
            <a:srgbClr val="FFFF99"/>
          </a:solidFill>
          <a:ln>
            <a:noFill/>
          </a:ln>
          <a:effectLst>
            <a:prstShdw prst="shdw17" dist="17961" dir="2700000">
              <a:srgbClr val="99995C"/>
            </a:prst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a:solidFill>
                  <a:srgbClr val="000099"/>
                </a:solidFill>
              </a:rPr>
              <a:t> Hộp thọai được sử dụng như một công cho việc giao tiếp người-máy tính trong khi chạy chương trình</a:t>
            </a:r>
          </a:p>
        </p:txBody>
      </p:sp>
      <p:pic>
        <p:nvPicPr>
          <p:cNvPr id="8" name="Picture 7" descr="Tay viÕ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196975"/>
            <a:ext cx="7032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36869"/>
                                        </p:tgtEl>
                                        <p:attrNameLst>
                                          <p:attrName>style.visibility</p:attrName>
                                        </p:attrNameLst>
                                      </p:cBhvr>
                                      <p:to>
                                        <p:strVal val="visible"/>
                                      </p:to>
                                    </p:set>
                                    <p:anim calcmode="discrete" valueType="clr">
                                      <p:cBhvr override="childStyle">
                                        <p:cTn id="12" dur="80"/>
                                        <p:tgtEl>
                                          <p:spTgt spid="3686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6869"/>
                                        </p:tgtEl>
                                        <p:attrNameLst>
                                          <p:attrName>fillcolor</p:attrName>
                                        </p:attrNameLst>
                                      </p:cBhvr>
                                      <p:tavLst>
                                        <p:tav tm="0">
                                          <p:val>
                                            <p:clrVal>
                                              <a:schemeClr val="accent2"/>
                                            </p:clrVal>
                                          </p:val>
                                        </p:tav>
                                        <p:tav tm="50000">
                                          <p:val>
                                            <p:clrVal>
                                              <a:schemeClr val="hlink"/>
                                            </p:clrVal>
                                          </p:val>
                                        </p:tav>
                                      </p:tavLst>
                                    </p:anim>
                                    <p:set>
                                      <p:cBhvr>
                                        <p:cTn id="14" dur="80"/>
                                        <p:tgtEl>
                                          <p:spTgt spid="36869"/>
                                        </p:tgtEl>
                                        <p:attrNameLst>
                                          <p:attrName>fill.type</p:attrName>
                                        </p:attrNameLst>
                                      </p:cBhvr>
                                      <p:to>
                                        <p:strVal val="solid"/>
                                      </p:to>
                                    </p:set>
                                  </p:childTnLst>
                                </p:cTn>
                              </p:par>
                            </p:childTnLst>
                          </p:cTn>
                        </p:par>
                        <p:par>
                          <p:cTn id="15" fill="hold" nodeType="afterGroup">
                            <p:stCondLst>
                              <p:cond delay="480"/>
                            </p:stCondLst>
                            <p:childTnLst>
                              <p:par>
                                <p:cTn id="16" presetID="17" presetClass="entr" presetSubtype="1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36872"/>
                                        </p:tgtEl>
                                        <p:attrNameLst>
                                          <p:attrName>style.visibility</p:attrName>
                                        </p:attrNameLst>
                                      </p:cBhvr>
                                      <p:to>
                                        <p:strVal val="visible"/>
                                      </p:to>
                                    </p:set>
                                    <p:anim calcmode="discrete" valueType="clr">
                                      <p:cBhvr override="childStyle">
                                        <p:cTn id="24" dur="80"/>
                                        <p:tgtEl>
                                          <p:spTgt spid="36872"/>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36872"/>
                                        </p:tgtEl>
                                        <p:attrNameLst>
                                          <p:attrName>fillcolor</p:attrName>
                                        </p:attrNameLst>
                                      </p:cBhvr>
                                      <p:tavLst>
                                        <p:tav tm="0">
                                          <p:val>
                                            <p:clrVal>
                                              <a:schemeClr val="accent2"/>
                                            </p:clrVal>
                                          </p:val>
                                        </p:tav>
                                        <p:tav tm="50000">
                                          <p:val>
                                            <p:clrVal>
                                              <a:schemeClr val="hlink"/>
                                            </p:clrVal>
                                          </p:val>
                                        </p:tav>
                                      </p:tavLst>
                                    </p:anim>
                                    <p:set>
                                      <p:cBhvr>
                                        <p:cTn id="26" dur="80"/>
                                        <p:tgtEl>
                                          <p:spTgt spid="3687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animBg="1"/>
      <p:bldP spid="2" grpId="0" animBg="1"/>
      <p:bldP spid="3687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WordArt 4" descr="White marble"/>
          <p:cNvSpPr>
            <a:spLocks noChangeArrowheads="1" noChangeShapeType="1" noTextEdit="1"/>
          </p:cNvSpPr>
          <p:nvPr/>
        </p:nvSpPr>
        <p:spPr bwMode="auto">
          <a:xfrm>
            <a:off x="468313" y="260350"/>
            <a:ext cx="8229600" cy="11430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vi-VN" sz="3600" kern="10">
                <a:ln w="9525">
                  <a:round/>
                  <a:headEnd/>
                  <a:tailEnd/>
                </a:ln>
                <a:blipFill dpi="0" rotWithShape="0">
                  <a:blip r:embed="rId2"/>
                  <a:srcRect/>
                  <a:tile tx="0" ty="0" sx="100000" sy="100000" flip="none" algn="tl"/>
                </a:blipFill>
                <a:latin typeface="Arial Unicode MS" panose="020B0604020202020204" pitchFamily="34" charset="-128"/>
                <a:ea typeface="Arial Unicode MS" panose="020B0604020202020204" pitchFamily="34" charset="-128"/>
                <a:cs typeface="Arial Unicode MS" panose="020B0604020202020204" pitchFamily="34" charset="-128"/>
              </a:rPr>
              <a:t>BÀI 3./ CHƯƠNG TRÌNH MÁY TÍNH VÀ DỮ LIỆU</a:t>
            </a:r>
            <a:endParaRPr lang="en-US" sz="3600" kern="10">
              <a:ln w="9525">
                <a:round/>
                <a:headEnd/>
                <a:tailEnd/>
              </a:ln>
              <a:blipFill dpi="0" rotWithShape="0">
                <a:blip r:embed="rId2"/>
                <a:srcRect/>
                <a:tile tx="0" ty="0" sx="100000" sy="100000" flip="none" algn="tl"/>
              </a:blip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148" name="Text Box 4"/>
          <p:cNvSpPr txBox="1">
            <a:spLocks noChangeArrowheads="1"/>
          </p:cNvSpPr>
          <p:nvPr/>
        </p:nvSpPr>
        <p:spPr bwMode="auto">
          <a:xfrm>
            <a:off x="0" y="1314450"/>
            <a:ext cx="9144000" cy="514350"/>
          </a:xfrm>
          <a:prstGeom prst="rect">
            <a:avLst/>
          </a:prstGeom>
          <a:gradFill rotWithShape="1">
            <a:gsLst>
              <a:gs pos="0">
                <a:srgbClr val="FFFF00"/>
              </a:gs>
              <a:gs pos="100000">
                <a:srgbClr val="FFFFFF"/>
              </a:gs>
            </a:gsLst>
            <a:lin ang="2700000" scaled="1"/>
          </a:gradFill>
          <a:ln w="57150" cmpd="thinThick">
            <a:solidFill>
              <a:srgbClr val="FF0000"/>
            </a:solidFill>
            <a:miter lim="800000"/>
            <a:headEnd/>
            <a:tailEnd/>
          </a:ln>
        </p:spPr>
        <p:txBody>
          <a:bodyPr>
            <a:spAutoFit/>
          </a:bodyPr>
          <a:lstStyle/>
          <a:p>
            <a:pPr algn="ctr" eaLnBrk="1" hangingPunct="1">
              <a:spcBef>
                <a:spcPct val="50000"/>
              </a:spcBef>
              <a:defRPr/>
            </a:pPr>
            <a:r>
              <a:rPr lang="en-US" sz="2400" b="1">
                <a:solidFill>
                  <a:srgbClr val="FF0066"/>
                </a:solidFill>
              </a:rPr>
              <a:t>GHI NHỚ</a:t>
            </a:r>
            <a:endParaRPr lang="en-US" sz="2400">
              <a:solidFill>
                <a:srgbClr val="FF0066"/>
              </a:solidFill>
              <a:effectLst>
                <a:outerShdw blurRad="38100" dist="38100" dir="2700000" algn="tl">
                  <a:srgbClr val="000000"/>
                </a:outerShdw>
              </a:effectLst>
            </a:endParaRPr>
          </a:p>
        </p:txBody>
      </p:sp>
      <p:sp>
        <p:nvSpPr>
          <p:cNvPr id="38918" name="Text Box 9"/>
          <p:cNvSpPr txBox="1">
            <a:spLocks noChangeArrowheads="1"/>
          </p:cNvSpPr>
          <p:nvPr/>
        </p:nvSpPr>
        <p:spPr bwMode="auto">
          <a:xfrm>
            <a:off x="685800" y="2335213"/>
            <a:ext cx="8064500"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AutoNum type="arabicPeriod"/>
            </a:pPr>
            <a:r>
              <a:rPr lang="en-US" altLang="en-US" sz="2400">
                <a:solidFill>
                  <a:srgbClr val="000099"/>
                </a:solidFill>
              </a:rPr>
              <a:t>Các ngôn ngữ lập trình thường phân chia dữ liệu cần xử lí theo các kiểu khác nhau, với các phép toán có thể thực hiện trên từng kiểu dữ liệu đó.</a:t>
            </a:r>
          </a:p>
          <a:p>
            <a:pPr>
              <a:spcBef>
                <a:spcPct val="50000"/>
              </a:spcBef>
              <a:buFontTx/>
              <a:buAutoNum type="arabicPeriod"/>
            </a:pPr>
            <a:r>
              <a:rPr lang="en-US" altLang="en-US" sz="2400">
                <a:solidFill>
                  <a:srgbClr val="000099"/>
                </a:solidFill>
              </a:rPr>
              <a:t>Quá trình trao đổi dữ liệu hai chiều giữa người và máy tính khi chương trình hoạt động thường được gọi là giao tiếp hoặc tương tác người máy.</a:t>
            </a:r>
          </a:p>
        </p:txBody>
      </p:sp>
      <p:sp>
        <p:nvSpPr>
          <p:cNvPr id="31749" name="Rectangle 7"/>
          <p:cNvSpPr>
            <a:spLocks noChangeArrowheads="1"/>
          </p:cNvSpPr>
          <p:nvPr/>
        </p:nvSpPr>
        <p:spPr bwMode="auto">
          <a:xfrm>
            <a:off x="468313" y="2057400"/>
            <a:ext cx="8424862" cy="2951163"/>
          </a:xfrm>
          <a:prstGeom prst="rect">
            <a:avLst/>
          </a:prstGeom>
          <a:noFill/>
          <a:ln w="28575">
            <a:solidFill>
              <a:srgbClr val="008000"/>
            </a:solidFill>
            <a:miter lim="800000"/>
            <a:headEnd/>
            <a:tailEnd/>
          </a:ln>
          <a:effectLst>
            <a:prstShdw prst="shdw17" dist="17961" dir="2700000">
              <a:srgbClr val="004D00"/>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918"/>
                                        </p:tgtEl>
                                        <p:attrNameLst>
                                          <p:attrName>style.visibility</p:attrName>
                                        </p:attrNameLst>
                                      </p:cBhvr>
                                      <p:to>
                                        <p:strVal val="visible"/>
                                      </p:to>
                                    </p:set>
                                    <p:animEffect transition="in" filter="wipe(left)">
                                      <p:cBhvr>
                                        <p:cTn id="7" dur="500"/>
                                        <p:tgtEl>
                                          <p:spTgt spid="38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12" name="Group 4"/>
          <p:cNvGraphicFramePr>
            <a:graphicFrameLocks noGrp="1"/>
          </p:cNvGraphicFramePr>
          <p:nvPr/>
        </p:nvGraphicFramePr>
        <p:xfrm>
          <a:off x="673100" y="2225675"/>
          <a:ext cx="8229600" cy="4203700"/>
        </p:xfrm>
        <a:graphic>
          <a:graphicData uri="http://schemas.openxmlformats.org/drawingml/2006/table">
            <a:tbl>
              <a:tblPr/>
              <a:tblGrid>
                <a:gridCol w="3571875">
                  <a:extLst>
                    <a:ext uri="{9D8B030D-6E8A-4147-A177-3AD203B41FA5}">
                      <a16:colId xmlns:a16="http://schemas.microsoft.com/office/drawing/2014/main" val="20000"/>
                    </a:ext>
                  </a:extLst>
                </a:gridCol>
                <a:gridCol w="4657725">
                  <a:extLst>
                    <a:ext uri="{9D8B030D-6E8A-4147-A177-3AD203B41FA5}">
                      <a16:colId xmlns:a16="http://schemas.microsoft.com/office/drawing/2014/main" val="20001"/>
                    </a:ext>
                  </a:extLst>
                </a:gridCol>
              </a:tblGrid>
              <a:tr h="6699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FF"/>
                          </a:solidFill>
                          <a:effectLst/>
                          <a:latin typeface="Arial" pitchFamily="34" charset="0"/>
                          <a:cs typeface="Arial" pitchFamily="34" charset="0"/>
                        </a:rPr>
                        <a:t>Trong toán học</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gradFill rotWithShape="1">
                      <a:gsLst>
                        <a:gs pos="0">
                          <a:srgbClr val="FFFF99"/>
                        </a:gs>
                        <a:gs pos="50000">
                          <a:schemeClr val="bg1"/>
                        </a:gs>
                        <a:gs pos="100000">
                          <a:srgbClr val="FFFF99"/>
                        </a:gs>
                      </a:gsLst>
                      <a:lin ang="540000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FF"/>
                          </a:solidFill>
                          <a:effectLst/>
                          <a:latin typeface="Arial" pitchFamily="34" charset="0"/>
                          <a:cs typeface="Arial" pitchFamily="34" charset="0"/>
                        </a:rPr>
                        <a:t>Trong Pascal</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gradFill rotWithShape="1">
                      <a:gsLst>
                        <a:gs pos="0">
                          <a:srgbClr val="FFFF99"/>
                        </a:gs>
                        <a:gs pos="50000">
                          <a:schemeClr val="bg1"/>
                        </a:gs>
                        <a:gs pos="100000">
                          <a:srgbClr val="FFFF99"/>
                        </a:gs>
                      </a:gsLst>
                      <a:lin ang="5400000" scaled="1"/>
                    </a:gradFill>
                  </a:tcPr>
                </a:tc>
                <a:extLst>
                  <a:ext uri="{0D108BD9-81ED-4DB2-BD59-A6C34878D82A}">
                    <a16:rowId xmlns:a16="http://schemas.microsoft.com/office/drawing/2014/main" val="10000"/>
                  </a:ext>
                </a:extLst>
              </a:tr>
              <a:tr h="6635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FF3300"/>
                        </a:solidFill>
                        <a:effectLst/>
                        <a:latin typeface=".VnHelvetIns"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635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FF3300"/>
                        </a:solidFill>
                        <a:effectLst/>
                        <a:latin typeface=".VnHelvetIns"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017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FF3300"/>
                        </a:solidFill>
                        <a:effectLst/>
                        <a:latin typeface=".VnHelvetIns"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049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FF3300"/>
                        </a:solidFill>
                        <a:effectLst/>
                        <a:latin typeface=".VnHelvetIns"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32790" name="Rectangle 24"/>
          <p:cNvSpPr>
            <a:spLocks noChangeArrowheads="1"/>
          </p:cNvSpPr>
          <p:nvPr/>
        </p:nvSpPr>
        <p:spPr bwMode="auto">
          <a:xfrm>
            <a:off x="738188" y="3000375"/>
            <a:ext cx="34639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SzPct val="80000"/>
              <a:buFontTx/>
              <a:buNone/>
            </a:pPr>
            <a:r>
              <a:rPr lang="en-US" altLang="en-US" sz="2400" b="1"/>
              <a:t>a)  5x</a:t>
            </a:r>
            <a:r>
              <a:rPr lang="en-US" altLang="en-US" sz="2400" b="1" baseline="30000"/>
              <a:t>3</a:t>
            </a:r>
            <a:r>
              <a:rPr lang="en-US" altLang="en-US" sz="2400" b="1"/>
              <a:t> + 2 x</a:t>
            </a:r>
            <a:r>
              <a:rPr lang="en-US" altLang="en-US" sz="2400" b="1" baseline="30000"/>
              <a:t>2 </a:t>
            </a:r>
            <a:r>
              <a:rPr lang="en-US" altLang="en-US" sz="2400" b="1"/>
              <a:t> - 8x + 15</a:t>
            </a:r>
            <a:endParaRPr lang="vi-VN" altLang="en-US" sz="2400" b="1"/>
          </a:p>
        </p:txBody>
      </p:sp>
      <p:sp>
        <p:nvSpPr>
          <p:cNvPr id="32791" name="Rectangle 25"/>
          <p:cNvSpPr>
            <a:spLocks noChangeArrowheads="1"/>
          </p:cNvSpPr>
          <p:nvPr/>
        </p:nvSpPr>
        <p:spPr bwMode="auto">
          <a:xfrm>
            <a:off x="622300" y="3671888"/>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SzPct val="80000"/>
              <a:buFontTx/>
              <a:buNone/>
            </a:pPr>
            <a:r>
              <a:rPr lang="en-US" altLang="en-US" sz="2400" b="1"/>
              <a:t> b)  b</a:t>
            </a:r>
            <a:r>
              <a:rPr lang="en-US" altLang="en-US" sz="2400" b="1" baseline="30000"/>
              <a:t>2 </a:t>
            </a:r>
            <a:r>
              <a:rPr lang="en-US" altLang="en-US" sz="2400" b="1"/>
              <a:t>- 4ac</a:t>
            </a:r>
            <a:endParaRPr lang="vi-VN" altLang="en-US" sz="2400" b="1"/>
          </a:p>
        </p:txBody>
      </p:sp>
      <p:sp>
        <p:nvSpPr>
          <p:cNvPr id="43034" name="Rectangle 26"/>
          <p:cNvSpPr>
            <a:spLocks noChangeArrowheads="1"/>
          </p:cNvSpPr>
          <p:nvPr/>
        </p:nvSpPr>
        <p:spPr bwMode="auto">
          <a:xfrm>
            <a:off x="4483100" y="2997200"/>
            <a:ext cx="3733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SzPct val="80000"/>
              <a:buFontTx/>
              <a:buNone/>
            </a:pPr>
            <a:r>
              <a:rPr lang="en-US" altLang="en-US" sz="2400" b="1">
                <a:solidFill>
                  <a:srgbClr val="0000FF"/>
                </a:solidFill>
              </a:rPr>
              <a:t>5*x*x*x + 2*x*x - 8*x +15</a:t>
            </a:r>
            <a:endParaRPr lang="vi-VN" altLang="en-US" sz="2400" b="1">
              <a:solidFill>
                <a:srgbClr val="0000FF"/>
              </a:solidFill>
            </a:endParaRPr>
          </a:p>
        </p:txBody>
      </p:sp>
      <p:sp>
        <p:nvSpPr>
          <p:cNvPr id="43035" name="Rectangle 27"/>
          <p:cNvSpPr>
            <a:spLocks noChangeArrowheads="1"/>
          </p:cNvSpPr>
          <p:nvPr/>
        </p:nvSpPr>
        <p:spPr bwMode="auto">
          <a:xfrm>
            <a:off x="4516438" y="3659188"/>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SzPct val="80000"/>
              <a:buFontTx/>
              <a:buNone/>
            </a:pPr>
            <a:r>
              <a:rPr lang="en-US" altLang="en-US" sz="2400" b="1">
                <a:solidFill>
                  <a:srgbClr val="0000FF"/>
                </a:solidFill>
              </a:rPr>
              <a:t>b*b – 4*a*c</a:t>
            </a:r>
            <a:endParaRPr lang="vi-VN" altLang="en-US" sz="2400" b="1">
              <a:solidFill>
                <a:srgbClr val="0000FF"/>
              </a:solidFill>
            </a:endParaRPr>
          </a:p>
        </p:txBody>
      </p:sp>
      <p:sp>
        <p:nvSpPr>
          <p:cNvPr id="43036" name="Rectangle 28"/>
          <p:cNvSpPr>
            <a:spLocks noChangeArrowheads="1"/>
          </p:cNvSpPr>
          <p:nvPr/>
        </p:nvSpPr>
        <p:spPr bwMode="auto">
          <a:xfrm>
            <a:off x="4527550" y="4540250"/>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SzPct val="80000"/>
              <a:buFontTx/>
              <a:buNone/>
            </a:pPr>
            <a:r>
              <a:rPr lang="en-US" altLang="en-US" sz="2400" b="1">
                <a:solidFill>
                  <a:srgbClr val="0000FF"/>
                </a:solidFill>
              </a:rPr>
              <a:t>(x+y)/(x-y)</a:t>
            </a:r>
            <a:endParaRPr lang="vi-VN" altLang="en-US" sz="2400" b="1">
              <a:solidFill>
                <a:srgbClr val="0000FF"/>
              </a:solidFill>
            </a:endParaRPr>
          </a:p>
        </p:txBody>
      </p:sp>
      <p:sp>
        <p:nvSpPr>
          <p:cNvPr id="43037" name="Rectangle 29"/>
          <p:cNvSpPr>
            <a:spLocks noChangeArrowheads="1"/>
          </p:cNvSpPr>
          <p:nvPr/>
        </p:nvSpPr>
        <p:spPr bwMode="auto">
          <a:xfrm>
            <a:off x="4483100" y="5622925"/>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SzPct val="80000"/>
              <a:buFontTx/>
              <a:buNone/>
            </a:pPr>
            <a:r>
              <a:rPr lang="en-US" altLang="en-US" sz="2400" b="1">
                <a:solidFill>
                  <a:srgbClr val="0000FF"/>
                </a:solidFill>
              </a:rPr>
              <a:t>((a + c)*h – 7*d)/2*b</a:t>
            </a:r>
            <a:endParaRPr lang="vi-VN" altLang="en-US" sz="2400" b="1">
              <a:solidFill>
                <a:srgbClr val="0000FF"/>
              </a:solidFill>
            </a:endParaRPr>
          </a:p>
        </p:txBody>
      </p:sp>
      <p:graphicFrame>
        <p:nvGraphicFramePr>
          <p:cNvPr id="32796" name="Object 30"/>
          <p:cNvGraphicFramePr>
            <a:graphicFrameLocks noChangeAspect="1"/>
          </p:cNvGraphicFramePr>
          <p:nvPr/>
        </p:nvGraphicFramePr>
        <p:xfrm>
          <a:off x="736600" y="4329113"/>
          <a:ext cx="1562100" cy="922337"/>
        </p:xfrm>
        <a:graphic>
          <a:graphicData uri="http://schemas.openxmlformats.org/presentationml/2006/ole">
            <mc:AlternateContent xmlns:mc="http://schemas.openxmlformats.org/markup-compatibility/2006">
              <mc:Choice xmlns:v="urn:schemas-microsoft-com:vml" Requires="v">
                <p:oleObj spid="_x0000_s32812" name="Equation" r:id="rId3" imgW="558800" imgH="419100" progId="Equation.DSMT4">
                  <p:embed/>
                </p:oleObj>
              </mc:Choice>
              <mc:Fallback>
                <p:oleObj name="Equation" r:id="rId3" imgW="558800" imgH="419100" progId="Equation.DSMT4">
                  <p:embed/>
                  <p:pic>
                    <p:nvPicPr>
                      <p:cNvPr id="0" name="Object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600" y="4329113"/>
                        <a:ext cx="1562100" cy="922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97" name="Object 31"/>
          <p:cNvGraphicFramePr>
            <a:graphicFrameLocks noChangeAspect="1"/>
          </p:cNvGraphicFramePr>
          <p:nvPr/>
        </p:nvGraphicFramePr>
        <p:xfrm>
          <a:off x="746125" y="5507038"/>
          <a:ext cx="2732088" cy="858837"/>
        </p:xfrm>
        <a:graphic>
          <a:graphicData uri="http://schemas.openxmlformats.org/presentationml/2006/ole">
            <mc:AlternateContent xmlns:mc="http://schemas.openxmlformats.org/markup-compatibility/2006">
              <mc:Choice xmlns:v="urn:schemas-microsoft-com:vml" Requires="v">
                <p:oleObj spid="_x0000_s32813" name="Equation" r:id="rId5" imgW="1016000" imgH="393700" progId="Equation.DSMT4">
                  <p:embed/>
                </p:oleObj>
              </mc:Choice>
              <mc:Fallback>
                <p:oleObj name="Equation" r:id="rId5" imgW="1016000" imgH="393700" progId="Equation.DSMT4">
                  <p:embed/>
                  <p:pic>
                    <p:nvPicPr>
                      <p:cNvPr id="0" name="Object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125" y="5507038"/>
                        <a:ext cx="2732088" cy="858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798" name="AutoShape 32">
            <a:hlinkClick r:id="rId7" action="ppaction://hlinksldjump"/>
          </p:cNvPr>
          <p:cNvSpPr>
            <a:spLocks noChangeArrowheads="1"/>
          </p:cNvSpPr>
          <p:nvPr/>
        </p:nvSpPr>
        <p:spPr bwMode="auto">
          <a:xfrm>
            <a:off x="8823325" y="6821488"/>
            <a:ext cx="536575" cy="252412"/>
          </a:xfrm>
          <a:prstGeom prst="rightArrow">
            <a:avLst>
              <a:gd name="adj1" fmla="val 50000"/>
              <a:gd name="adj2" fmla="val 53145"/>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p>
        </p:txBody>
      </p:sp>
      <p:sp>
        <p:nvSpPr>
          <p:cNvPr id="32799" name="Rectangle 33"/>
          <p:cNvSpPr>
            <a:spLocks noChangeArrowheads="1"/>
          </p:cNvSpPr>
          <p:nvPr/>
        </p:nvSpPr>
        <p:spPr bwMode="auto">
          <a:xfrm>
            <a:off x="757238" y="1206500"/>
            <a:ext cx="808196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130000"/>
              </a:lnSpc>
              <a:buFontTx/>
              <a:buNone/>
            </a:pPr>
            <a:r>
              <a:rPr lang="en-US" altLang="en-US" sz="2400" b="1"/>
              <a:t>Bài 1: Viết các biểu thức Toán học sang biểu thức Pascal:</a:t>
            </a:r>
          </a:p>
        </p:txBody>
      </p:sp>
      <p:sp>
        <p:nvSpPr>
          <p:cNvPr id="6148" name="Text Box 4"/>
          <p:cNvSpPr txBox="1">
            <a:spLocks noChangeArrowheads="1"/>
          </p:cNvSpPr>
          <p:nvPr/>
        </p:nvSpPr>
        <p:spPr bwMode="auto">
          <a:xfrm>
            <a:off x="0" y="765175"/>
            <a:ext cx="9144000" cy="576263"/>
          </a:xfrm>
          <a:prstGeom prst="rect">
            <a:avLst/>
          </a:prstGeom>
          <a:gradFill rotWithShape="1">
            <a:gsLst>
              <a:gs pos="0">
                <a:srgbClr val="FFFF00"/>
              </a:gs>
              <a:gs pos="100000">
                <a:srgbClr val="FFFFFF"/>
              </a:gs>
            </a:gsLst>
            <a:lin ang="2700000" scaled="1"/>
          </a:gradFill>
          <a:ln w="57150" cmpd="thinThick">
            <a:solidFill>
              <a:srgbClr val="FF0000"/>
            </a:solidFill>
            <a:miter lim="800000"/>
            <a:headEnd/>
            <a:tailEnd/>
          </a:ln>
        </p:spPr>
        <p:txBody>
          <a:bodyPr>
            <a:spAutoFit/>
          </a:bodyPr>
          <a:lstStyle/>
          <a:p>
            <a:pPr algn="ctr" eaLnBrk="1" hangingPunct="1">
              <a:spcBef>
                <a:spcPct val="50000"/>
              </a:spcBef>
              <a:defRPr/>
            </a:pPr>
            <a:r>
              <a:rPr lang="en-US" sz="2800">
                <a:solidFill>
                  <a:srgbClr val="FF0066"/>
                </a:solidFill>
                <a:effectLst>
                  <a:outerShdw blurRad="38100" dist="38100" dir="2700000" algn="tl">
                    <a:srgbClr val="000000"/>
                  </a:outerShdw>
                </a:effectLst>
              </a:rPr>
              <a:t>Bài tập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3034"/>
                                        </p:tgtEl>
                                        <p:attrNameLst>
                                          <p:attrName>style.visibility</p:attrName>
                                        </p:attrNameLst>
                                      </p:cBhvr>
                                      <p:to>
                                        <p:strVal val="visible"/>
                                      </p:to>
                                    </p:set>
                                    <p:animEffect transition="in" filter="strips(downRight)">
                                      <p:cBhvr>
                                        <p:cTn id="7" dur="500"/>
                                        <p:tgtEl>
                                          <p:spTgt spid="430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3035"/>
                                        </p:tgtEl>
                                        <p:attrNameLst>
                                          <p:attrName>style.visibility</p:attrName>
                                        </p:attrNameLst>
                                      </p:cBhvr>
                                      <p:to>
                                        <p:strVal val="visible"/>
                                      </p:to>
                                    </p:set>
                                    <p:animEffect transition="in" filter="strips(downRight)">
                                      <p:cBhvr>
                                        <p:cTn id="12" dur="500"/>
                                        <p:tgtEl>
                                          <p:spTgt spid="430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43036"/>
                                        </p:tgtEl>
                                        <p:attrNameLst>
                                          <p:attrName>style.visibility</p:attrName>
                                        </p:attrNameLst>
                                      </p:cBhvr>
                                      <p:to>
                                        <p:strVal val="visible"/>
                                      </p:to>
                                    </p:set>
                                    <p:animEffect transition="in" filter="strips(downRight)">
                                      <p:cBhvr>
                                        <p:cTn id="17" dur="500"/>
                                        <p:tgtEl>
                                          <p:spTgt spid="4303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43037"/>
                                        </p:tgtEl>
                                        <p:attrNameLst>
                                          <p:attrName>style.visibility</p:attrName>
                                        </p:attrNameLst>
                                      </p:cBhvr>
                                      <p:to>
                                        <p:strVal val="visible"/>
                                      </p:to>
                                    </p:set>
                                    <p:animEffect transition="in" filter="strips(downRight)">
                                      <p:cBhvr>
                                        <p:cTn id="22" dur="500"/>
                                        <p:tgtEl>
                                          <p:spTgt spid="43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34" grpId="0" autoUpdateAnimBg="0"/>
      <p:bldP spid="43035" grpId="0" autoUpdateAnimBg="0"/>
      <p:bldP spid="43036" grpId="0" autoUpdateAnimBg="0"/>
      <p:bldP spid="43037"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61" name="Group 29"/>
          <p:cNvGraphicFramePr>
            <a:graphicFrameLocks noGrp="1"/>
          </p:cNvGraphicFramePr>
          <p:nvPr/>
        </p:nvGraphicFramePr>
        <p:xfrm>
          <a:off x="539750" y="2492375"/>
          <a:ext cx="8382000" cy="3762375"/>
        </p:xfrm>
        <a:graphic>
          <a:graphicData uri="http://schemas.openxmlformats.org/drawingml/2006/table">
            <a:tbl>
              <a:tblPr/>
              <a:tblGrid>
                <a:gridCol w="3200400">
                  <a:extLst>
                    <a:ext uri="{9D8B030D-6E8A-4147-A177-3AD203B41FA5}">
                      <a16:colId xmlns:a16="http://schemas.microsoft.com/office/drawing/2014/main" val="20000"/>
                    </a:ext>
                  </a:extLst>
                </a:gridCol>
                <a:gridCol w="5181600">
                  <a:extLst>
                    <a:ext uri="{9D8B030D-6E8A-4147-A177-3AD203B41FA5}">
                      <a16:colId xmlns:a16="http://schemas.microsoft.com/office/drawing/2014/main" val="20001"/>
                    </a:ext>
                  </a:extLst>
                </a:gridCol>
              </a:tblGrid>
              <a:tr h="7191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FF"/>
                          </a:solidFill>
                          <a:effectLst/>
                          <a:latin typeface="Arial" pitchFamily="34" charset="0"/>
                          <a:cs typeface="Arial" pitchFamily="34" charset="0"/>
                        </a:rPr>
                        <a:t>Trong toán học</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gradFill rotWithShape="1">
                      <a:gsLst>
                        <a:gs pos="0">
                          <a:srgbClr val="FFFF99"/>
                        </a:gs>
                        <a:gs pos="50000">
                          <a:schemeClr val="bg1"/>
                        </a:gs>
                        <a:gs pos="100000">
                          <a:srgbClr val="FFFF99"/>
                        </a:gs>
                      </a:gsLst>
                      <a:lin ang="540000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FF"/>
                          </a:solidFill>
                          <a:effectLst/>
                          <a:latin typeface="Arial" pitchFamily="34" charset="0"/>
                          <a:cs typeface="Arial" pitchFamily="34" charset="0"/>
                        </a:rPr>
                        <a:t>Trong Pascal</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gradFill rotWithShape="1">
                      <a:gsLst>
                        <a:gs pos="0">
                          <a:srgbClr val="FFFF99"/>
                        </a:gs>
                        <a:gs pos="50000">
                          <a:schemeClr val="bg1"/>
                        </a:gs>
                        <a:gs pos="100000">
                          <a:srgbClr val="FFFF99"/>
                        </a:gs>
                      </a:gsLst>
                      <a:lin ang="5400000" scaled="1"/>
                    </a:gradFill>
                  </a:tcPr>
                </a:tc>
                <a:extLst>
                  <a:ext uri="{0D108BD9-81ED-4DB2-BD59-A6C34878D82A}">
                    <a16:rowId xmlns:a16="http://schemas.microsoft.com/office/drawing/2014/main" val="10000"/>
                  </a:ext>
                </a:extLst>
              </a:tr>
              <a:tr h="8651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FF3300"/>
                        </a:solidFill>
                        <a:effectLst/>
                        <a:latin typeface=".VnHelvetIns"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91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FF3300"/>
                        </a:solidFill>
                        <a:effectLst/>
                        <a:latin typeface=".VnHelvetIns"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5888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FF3300"/>
                        </a:solidFill>
                        <a:effectLst/>
                        <a:latin typeface=".VnHelvetIns" pitchFamily="34"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3811" name="Rectangle 21"/>
          <p:cNvSpPr>
            <a:spLocks noChangeArrowheads="1"/>
          </p:cNvSpPr>
          <p:nvPr/>
        </p:nvSpPr>
        <p:spPr bwMode="auto">
          <a:xfrm>
            <a:off x="854075" y="3527425"/>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SzPct val="80000"/>
              <a:buFontTx/>
              <a:buNone/>
            </a:pPr>
            <a:r>
              <a:rPr lang="en-US" altLang="en-US" sz="2400" b="1"/>
              <a:t>a)  2a + 3b + 1</a:t>
            </a:r>
            <a:endParaRPr lang="vi-VN" altLang="en-US" sz="2400" b="1"/>
          </a:p>
        </p:txBody>
      </p:sp>
      <p:sp>
        <p:nvSpPr>
          <p:cNvPr id="33812" name="Rectangle 22"/>
          <p:cNvSpPr>
            <a:spLocks noChangeArrowheads="1"/>
          </p:cNvSpPr>
          <p:nvPr/>
        </p:nvSpPr>
        <p:spPr bwMode="auto">
          <a:xfrm>
            <a:off x="835025" y="4264025"/>
            <a:ext cx="3071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sz="2400" b="1"/>
              <a:t>b) (x</a:t>
            </a:r>
            <a:r>
              <a:rPr lang="en-US" altLang="en-US" sz="2400" b="1" baseline="30000"/>
              <a:t>2 </a:t>
            </a:r>
            <a:r>
              <a:rPr lang="en-US" altLang="en-US" sz="2400" b="1"/>
              <a:t>+ 2x +5) – 4xy</a:t>
            </a:r>
            <a:endParaRPr lang="vi-VN" altLang="en-US" sz="2400" b="1"/>
          </a:p>
        </p:txBody>
      </p:sp>
      <p:graphicFrame>
        <p:nvGraphicFramePr>
          <p:cNvPr id="33813" name="Object 23"/>
          <p:cNvGraphicFramePr>
            <a:graphicFrameLocks noChangeAspect="1"/>
          </p:cNvGraphicFramePr>
          <p:nvPr/>
        </p:nvGraphicFramePr>
        <p:xfrm>
          <a:off x="863600" y="5224463"/>
          <a:ext cx="3014663" cy="747712"/>
        </p:xfrm>
        <a:graphic>
          <a:graphicData uri="http://schemas.openxmlformats.org/presentationml/2006/ole">
            <mc:AlternateContent xmlns:mc="http://schemas.openxmlformats.org/markup-compatibility/2006">
              <mc:Choice xmlns:v="urn:schemas-microsoft-com:vml" Requires="v">
                <p:oleObj spid="_x0000_s33825" name="Equation" r:id="rId3" imgW="1637589" imgH="406224" progId="Equation.DSMT4">
                  <p:embed/>
                </p:oleObj>
              </mc:Choice>
              <mc:Fallback>
                <p:oleObj name="Equation" r:id="rId3" imgW="1637589" imgH="406224" progId="Equation.DSMT4">
                  <p:embed/>
                  <p:pic>
                    <p:nvPicPr>
                      <p:cNvPr id="0" name="Object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600" y="5224463"/>
                        <a:ext cx="3014663" cy="747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056" name="Text Box 24"/>
          <p:cNvSpPr txBox="1">
            <a:spLocks noChangeArrowheads="1"/>
          </p:cNvSpPr>
          <p:nvPr/>
        </p:nvSpPr>
        <p:spPr bwMode="auto">
          <a:xfrm>
            <a:off x="4075113" y="3562350"/>
            <a:ext cx="29479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0000FF"/>
                </a:solidFill>
              </a:rPr>
              <a:t> 2*a + 3*b + 1</a:t>
            </a:r>
          </a:p>
        </p:txBody>
      </p:sp>
      <p:sp>
        <p:nvSpPr>
          <p:cNvPr id="44057" name="Text Box 25"/>
          <p:cNvSpPr txBox="1">
            <a:spLocks noChangeArrowheads="1"/>
          </p:cNvSpPr>
          <p:nvPr/>
        </p:nvSpPr>
        <p:spPr bwMode="auto">
          <a:xfrm>
            <a:off x="4084638" y="4281488"/>
            <a:ext cx="4421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0000FF"/>
                </a:solidFill>
              </a:rPr>
              <a:t> (x*x + 2*x + 5) – 4*x*y</a:t>
            </a:r>
          </a:p>
        </p:txBody>
      </p:sp>
      <p:sp>
        <p:nvSpPr>
          <p:cNvPr id="44058" name="Text Box 26"/>
          <p:cNvSpPr txBox="1">
            <a:spLocks noChangeArrowheads="1"/>
          </p:cNvSpPr>
          <p:nvPr/>
        </p:nvSpPr>
        <p:spPr bwMode="auto">
          <a:xfrm>
            <a:off x="4025900" y="5435600"/>
            <a:ext cx="4937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0000FF"/>
                </a:solidFill>
              </a:rPr>
              <a:t> (x+5)/(a+3) – y/(b+5)*(x+2)*(x+2)</a:t>
            </a:r>
          </a:p>
        </p:txBody>
      </p:sp>
      <p:sp>
        <p:nvSpPr>
          <p:cNvPr id="33817" name="AutoShape 27">
            <a:hlinkClick r:id="rId5" action="ppaction://hlinksldjump"/>
          </p:cNvPr>
          <p:cNvSpPr>
            <a:spLocks noChangeArrowheads="1"/>
          </p:cNvSpPr>
          <p:nvPr/>
        </p:nvSpPr>
        <p:spPr bwMode="auto">
          <a:xfrm>
            <a:off x="8823325" y="6821488"/>
            <a:ext cx="536575" cy="252412"/>
          </a:xfrm>
          <a:prstGeom prst="rightArrow">
            <a:avLst>
              <a:gd name="adj1" fmla="val 50000"/>
              <a:gd name="adj2" fmla="val 53145"/>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p>
        </p:txBody>
      </p:sp>
      <p:sp>
        <p:nvSpPr>
          <p:cNvPr id="33818" name="Rectangle 28"/>
          <p:cNvSpPr>
            <a:spLocks noChangeArrowheads="1"/>
          </p:cNvSpPr>
          <p:nvPr/>
        </p:nvSpPr>
        <p:spPr bwMode="auto">
          <a:xfrm>
            <a:off x="755650" y="908050"/>
            <a:ext cx="80819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130000"/>
              </a:lnSpc>
              <a:buFontTx/>
              <a:buNone/>
            </a:pPr>
            <a:r>
              <a:rPr lang="en-US" altLang="en-US" sz="2400" b="1"/>
              <a:t>Bài 2: Viết các biểu thức Toán học sang biểu thức Pascal: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4056"/>
                                        </p:tgtEl>
                                        <p:attrNameLst>
                                          <p:attrName>style.visibility</p:attrName>
                                        </p:attrNameLst>
                                      </p:cBhvr>
                                      <p:to>
                                        <p:strVal val="visible"/>
                                      </p:to>
                                    </p:set>
                                    <p:animEffect transition="in" filter="checkerboard(across)">
                                      <p:cBhvr>
                                        <p:cTn id="7" dur="500"/>
                                        <p:tgtEl>
                                          <p:spTgt spid="440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4057"/>
                                        </p:tgtEl>
                                        <p:attrNameLst>
                                          <p:attrName>style.visibility</p:attrName>
                                        </p:attrNameLst>
                                      </p:cBhvr>
                                      <p:to>
                                        <p:strVal val="visible"/>
                                      </p:to>
                                    </p:set>
                                    <p:animEffect transition="in" filter="checkerboard(across)">
                                      <p:cBhvr>
                                        <p:cTn id="12" dur="500"/>
                                        <p:tgtEl>
                                          <p:spTgt spid="440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4058"/>
                                        </p:tgtEl>
                                        <p:attrNameLst>
                                          <p:attrName>style.visibility</p:attrName>
                                        </p:attrNameLst>
                                      </p:cBhvr>
                                      <p:to>
                                        <p:strVal val="visible"/>
                                      </p:to>
                                    </p:set>
                                    <p:animEffect transition="in" filter="checkerboard(across)">
                                      <p:cBhvr>
                                        <p:cTn id="17" dur="500"/>
                                        <p:tgtEl>
                                          <p:spTgt spid="44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56" grpId="0"/>
      <p:bldP spid="44057" grpId="0"/>
      <p:bldP spid="4405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835025" y="2286000"/>
            <a:ext cx="477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sz="2800" b="1"/>
              <a:t>a) 7 chia 2 bằng 3 dư 1 </a:t>
            </a:r>
            <a:endParaRPr lang="vi-VN" altLang="en-US" sz="2800" b="1"/>
          </a:p>
        </p:txBody>
      </p:sp>
      <p:sp>
        <p:nvSpPr>
          <p:cNvPr id="48131" name="Rectangle 3"/>
          <p:cNvSpPr>
            <a:spLocks noChangeArrowheads="1"/>
          </p:cNvSpPr>
          <p:nvPr/>
        </p:nvSpPr>
        <p:spPr bwMode="auto">
          <a:xfrm>
            <a:off x="1211263" y="2887663"/>
            <a:ext cx="4706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sz="2800" b="1"/>
              <a:t>=&gt;  7 </a:t>
            </a:r>
            <a:r>
              <a:rPr lang="en-US" altLang="en-US" sz="2800" b="1">
                <a:solidFill>
                  <a:srgbClr val="0000FF"/>
                </a:solidFill>
              </a:rPr>
              <a:t>div</a:t>
            </a:r>
            <a:r>
              <a:rPr lang="en-US" altLang="en-US" sz="2800" b="1"/>
              <a:t> 2 = 3 </a:t>
            </a:r>
            <a:endParaRPr lang="vi-VN" altLang="en-US" sz="2800" b="1"/>
          </a:p>
        </p:txBody>
      </p:sp>
      <p:sp>
        <p:nvSpPr>
          <p:cNvPr id="48132" name="Rectangle 4"/>
          <p:cNvSpPr>
            <a:spLocks noChangeArrowheads="1"/>
          </p:cNvSpPr>
          <p:nvPr/>
        </p:nvSpPr>
        <p:spPr bwMode="auto">
          <a:xfrm>
            <a:off x="1212850" y="3451225"/>
            <a:ext cx="2919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sz="2800" b="1"/>
              <a:t>      7 </a:t>
            </a:r>
            <a:r>
              <a:rPr lang="en-US" altLang="en-US" sz="2800" b="1">
                <a:solidFill>
                  <a:srgbClr val="0000FF"/>
                </a:solidFill>
              </a:rPr>
              <a:t>mod</a:t>
            </a:r>
            <a:r>
              <a:rPr lang="en-US" altLang="en-US" sz="2800" b="1">
                <a:solidFill>
                  <a:srgbClr val="FF0066"/>
                </a:solidFill>
              </a:rPr>
              <a:t> </a:t>
            </a:r>
            <a:r>
              <a:rPr lang="en-US" altLang="en-US" sz="2800" b="1"/>
              <a:t>2 = 1 </a:t>
            </a:r>
            <a:endParaRPr lang="vi-VN" altLang="en-US" sz="2800" b="1"/>
          </a:p>
        </p:txBody>
      </p:sp>
      <p:sp>
        <p:nvSpPr>
          <p:cNvPr id="48133" name="Rectangle 5"/>
          <p:cNvSpPr>
            <a:spLocks noChangeArrowheads="1"/>
          </p:cNvSpPr>
          <p:nvPr/>
        </p:nvSpPr>
        <p:spPr bwMode="auto">
          <a:xfrm>
            <a:off x="835025" y="4276725"/>
            <a:ext cx="4414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sz="2800" b="1"/>
              <a:t>b) 17 chia 5 bằng 3 dư 2 </a:t>
            </a:r>
            <a:endParaRPr lang="vi-VN" altLang="en-US" sz="2800" b="1"/>
          </a:p>
        </p:txBody>
      </p:sp>
      <p:sp>
        <p:nvSpPr>
          <p:cNvPr id="48134" name="Rectangle 6"/>
          <p:cNvSpPr>
            <a:spLocks noChangeArrowheads="1"/>
          </p:cNvSpPr>
          <p:nvPr/>
        </p:nvSpPr>
        <p:spPr bwMode="auto">
          <a:xfrm>
            <a:off x="1227138" y="4922838"/>
            <a:ext cx="3952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sz="2800" b="1"/>
              <a:t>=&gt; 17 </a:t>
            </a:r>
            <a:r>
              <a:rPr lang="en-US" altLang="en-US" sz="2800" b="1">
                <a:solidFill>
                  <a:srgbClr val="0000FF"/>
                </a:solidFill>
              </a:rPr>
              <a:t>div</a:t>
            </a:r>
            <a:r>
              <a:rPr lang="en-US" altLang="en-US" sz="2800" b="1"/>
              <a:t> 5 = 3 </a:t>
            </a:r>
            <a:endParaRPr lang="vi-VN" altLang="en-US" sz="2800" b="1"/>
          </a:p>
        </p:txBody>
      </p:sp>
      <p:sp>
        <p:nvSpPr>
          <p:cNvPr id="48135" name="Rectangle 7"/>
          <p:cNvSpPr>
            <a:spLocks noChangeArrowheads="1"/>
          </p:cNvSpPr>
          <p:nvPr/>
        </p:nvSpPr>
        <p:spPr bwMode="auto">
          <a:xfrm>
            <a:off x="1738313" y="5486400"/>
            <a:ext cx="3952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sz="2800" b="1"/>
              <a:t>17 </a:t>
            </a:r>
            <a:r>
              <a:rPr lang="en-US" altLang="en-US" sz="2800" b="1">
                <a:solidFill>
                  <a:srgbClr val="0000FF"/>
                </a:solidFill>
              </a:rPr>
              <a:t>mod</a:t>
            </a:r>
            <a:r>
              <a:rPr lang="en-US" altLang="en-US" sz="2800" b="1"/>
              <a:t> 5 = 2 </a:t>
            </a:r>
            <a:endParaRPr lang="vi-VN" altLang="en-US" sz="2800" b="1"/>
          </a:p>
        </p:txBody>
      </p:sp>
      <p:sp>
        <p:nvSpPr>
          <p:cNvPr id="34824" name="Rectangle 8"/>
          <p:cNvSpPr>
            <a:spLocks noChangeArrowheads="1"/>
          </p:cNvSpPr>
          <p:nvPr/>
        </p:nvSpPr>
        <p:spPr bwMode="auto">
          <a:xfrm>
            <a:off x="541338" y="1143000"/>
            <a:ext cx="808196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130000"/>
              </a:lnSpc>
              <a:buFontTx/>
              <a:buNone/>
            </a:pPr>
            <a:r>
              <a:rPr lang="en-US" altLang="en-US" sz="2400" b="1" u="sng">
                <a:solidFill>
                  <a:srgbClr val="0000FF"/>
                </a:solidFill>
              </a:rPr>
              <a:t>Bai 3</a:t>
            </a:r>
            <a:r>
              <a:rPr lang="en-US" altLang="en-US" sz="2400" b="1">
                <a:solidFill>
                  <a:srgbClr val="0000FF"/>
                </a:solidFill>
              </a:rPr>
              <a:t>:</a:t>
            </a:r>
            <a:r>
              <a:rPr lang="en-US" altLang="en-US" sz="2400" b="1">
                <a:solidFill>
                  <a:schemeClr val="accent2"/>
                </a:solidFill>
              </a:rPr>
              <a:t> </a:t>
            </a:r>
            <a:r>
              <a:rPr lang="en-US" altLang="en-US" sz="2400" b="1"/>
              <a:t>Thực hiện các phép tính sau bằng các phép toán Pascal: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checkerboard(across)">
                                      <p:cBhvr>
                                        <p:cTn id="7" dur="500"/>
                                        <p:tgtEl>
                                          <p:spTgt spid="4813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8133"/>
                                        </p:tgtEl>
                                        <p:attrNameLst>
                                          <p:attrName>style.visibility</p:attrName>
                                        </p:attrNameLst>
                                      </p:cBhvr>
                                      <p:to>
                                        <p:strVal val="visible"/>
                                      </p:to>
                                    </p:set>
                                    <p:animEffect transition="in" filter="checkerboard(across)">
                                      <p:cBhvr>
                                        <p:cTn id="10" dur="500"/>
                                        <p:tgtEl>
                                          <p:spTgt spid="4813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48131"/>
                                        </p:tgtEl>
                                        <p:attrNameLst>
                                          <p:attrName>style.visibility</p:attrName>
                                        </p:attrNameLst>
                                      </p:cBhvr>
                                      <p:to>
                                        <p:strVal val="visible"/>
                                      </p:to>
                                    </p:set>
                                    <p:animEffect transition="in" filter="checkerboard(across)">
                                      <p:cBhvr>
                                        <p:cTn id="15" dur="500"/>
                                        <p:tgtEl>
                                          <p:spTgt spid="48131"/>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48132"/>
                                        </p:tgtEl>
                                        <p:attrNameLst>
                                          <p:attrName>style.visibility</p:attrName>
                                        </p:attrNameLst>
                                      </p:cBhvr>
                                      <p:to>
                                        <p:strVal val="visible"/>
                                      </p:to>
                                    </p:set>
                                    <p:animEffect transition="in" filter="checkerboard(across)">
                                      <p:cBhvr>
                                        <p:cTn id="18" dur="500"/>
                                        <p:tgtEl>
                                          <p:spTgt spid="4813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48134"/>
                                        </p:tgtEl>
                                        <p:attrNameLst>
                                          <p:attrName>style.visibility</p:attrName>
                                        </p:attrNameLst>
                                      </p:cBhvr>
                                      <p:to>
                                        <p:strVal val="visible"/>
                                      </p:to>
                                    </p:set>
                                    <p:animEffect transition="in" filter="checkerboard(across)">
                                      <p:cBhvr>
                                        <p:cTn id="23" dur="500"/>
                                        <p:tgtEl>
                                          <p:spTgt spid="48134"/>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48135"/>
                                        </p:tgtEl>
                                        <p:attrNameLst>
                                          <p:attrName>style.visibility</p:attrName>
                                        </p:attrNameLst>
                                      </p:cBhvr>
                                      <p:to>
                                        <p:strVal val="visible"/>
                                      </p:to>
                                    </p:set>
                                    <p:animEffect transition="in" filter="checkerboard(across)">
                                      <p:cBhvr>
                                        <p:cTn id="26" dur="500"/>
                                        <p:tgtEl>
                                          <p:spTgt spid="48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8131" grpId="0"/>
      <p:bldP spid="48132" grpId="0"/>
      <p:bldP spid="48133" grpId="0"/>
      <p:bldP spid="48134" grpId="0"/>
      <p:bldP spid="4813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457200" y="1600200"/>
            <a:ext cx="8229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Clr>
                <a:schemeClr val="tx1"/>
              </a:buClr>
              <a:buFontTx/>
              <a:buNone/>
            </a:pPr>
            <a:r>
              <a:rPr lang="en-US" altLang="en-US" sz="2800">
                <a:solidFill>
                  <a:srgbClr val="0000FF"/>
                </a:solidFill>
              </a:rPr>
              <a:t>-Nắm vững nội dung đã học:</a:t>
            </a:r>
          </a:p>
          <a:p>
            <a:pPr eaLnBrk="1" hangingPunct="1">
              <a:buClr>
                <a:schemeClr val="tx1"/>
              </a:buClr>
              <a:buFontTx/>
              <a:buNone/>
            </a:pPr>
            <a:r>
              <a:rPr lang="en-US" altLang="en-US" sz="2800">
                <a:solidFill>
                  <a:srgbClr val="0000FF"/>
                </a:solidFill>
              </a:rPr>
              <a:t>-Làm các bài tập 1, 2, 3, 4, 5, 6, 7 Sgk/26</a:t>
            </a:r>
          </a:p>
          <a:p>
            <a:pPr eaLnBrk="1" hangingPunct="1">
              <a:buClr>
                <a:schemeClr val="tx1"/>
              </a:buClr>
              <a:buFontTx/>
              <a:buNone/>
            </a:pPr>
            <a:r>
              <a:rPr lang="en-US" altLang="en-US" sz="2800">
                <a:solidFill>
                  <a:srgbClr val="0000FF"/>
                </a:solidFill>
              </a:rPr>
              <a:t>-Đọc trước bài  thực hành 2 “Viết Chương trình để tính toán”</a:t>
            </a:r>
          </a:p>
        </p:txBody>
      </p:sp>
      <p:sp>
        <p:nvSpPr>
          <p:cNvPr id="35843" name="Rectangle 3"/>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400" b="1" i="1" u="sng">
                <a:solidFill>
                  <a:srgbClr val="FF3300"/>
                </a:solidFill>
              </a:rPr>
              <a:t>HƯỚNG DẪN VỀ NHÀ:</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Pictur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39" name="WordArt 3" descr="BAØI HOÏC KEÁT THUÙC vvv"/>
          <p:cNvSpPr>
            <a:spLocks noChangeArrowheads="1" noChangeShapeType="1" noTextEdit="1"/>
          </p:cNvSpPr>
          <p:nvPr/>
        </p:nvSpPr>
        <p:spPr bwMode="auto">
          <a:xfrm>
            <a:off x="1447800" y="2590800"/>
            <a:ext cx="6870700" cy="16002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Tiết học kết thúc</a:t>
            </a:r>
          </a:p>
        </p:txBody>
      </p:sp>
      <p:sp>
        <p:nvSpPr>
          <p:cNvPr id="167940" name="Text Box 4"/>
          <p:cNvSpPr txBox="1">
            <a:spLocks noChangeArrowheads="1"/>
          </p:cNvSpPr>
          <p:nvPr/>
        </p:nvSpPr>
        <p:spPr bwMode="auto">
          <a:xfrm>
            <a:off x="914400" y="4648200"/>
            <a:ext cx="80010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4800" b="1" i="1">
                <a:solidFill>
                  <a:srgbClr val="FF0066"/>
                </a:solidFill>
              </a:rPr>
              <a:t>Cảm ơn sự tham dự của giáo viên và học sinh.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67939"/>
                                        </p:tgtEl>
                                        <p:attrNameLst>
                                          <p:attrName>style.visibility</p:attrName>
                                        </p:attrNameLst>
                                      </p:cBhvr>
                                      <p:to>
                                        <p:strVal val="visible"/>
                                      </p:to>
                                    </p:set>
                                    <p:anim calcmode="lin" valueType="num">
                                      <p:cBhvr additive="base">
                                        <p:cTn id="7" dur="2000" fill="hold"/>
                                        <p:tgtEl>
                                          <p:spTgt spid="167939"/>
                                        </p:tgtEl>
                                        <p:attrNameLst>
                                          <p:attrName>ppt_x</p:attrName>
                                        </p:attrNameLst>
                                      </p:cBhvr>
                                      <p:tavLst>
                                        <p:tav tm="0">
                                          <p:val>
                                            <p:strVal val="#ppt_x"/>
                                          </p:val>
                                        </p:tav>
                                        <p:tav tm="100000">
                                          <p:val>
                                            <p:strVal val="#ppt_x"/>
                                          </p:val>
                                        </p:tav>
                                      </p:tavLst>
                                    </p:anim>
                                    <p:anim calcmode="lin" valueType="num">
                                      <p:cBhvr additive="base">
                                        <p:cTn id="8" dur="2000" fill="hold"/>
                                        <p:tgtEl>
                                          <p:spTgt spid="16793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9" presetID="7" presetClass="entr" presetSubtype="4" fill="hold" grpId="0" nodeType="withEffect">
                                  <p:stCondLst>
                                    <p:cond delay="0"/>
                                  </p:stCondLst>
                                  <p:childTnLst>
                                    <p:set>
                                      <p:cBhvr>
                                        <p:cTn id="10" dur="1" fill="hold">
                                          <p:stCondLst>
                                            <p:cond delay="0"/>
                                          </p:stCondLst>
                                        </p:cTn>
                                        <p:tgtEl>
                                          <p:spTgt spid="167940"/>
                                        </p:tgtEl>
                                        <p:attrNameLst>
                                          <p:attrName>style.visibility</p:attrName>
                                        </p:attrNameLst>
                                      </p:cBhvr>
                                      <p:to>
                                        <p:strVal val="visible"/>
                                      </p:to>
                                    </p:set>
                                    <p:anim calcmode="lin" valueType="num">
                                      <p:cBhvr additive="base">
                                        <p:cTn id="11" dur="5000" fill="hold"/>
                                        <p:tgtEl>
                                          <p:spTgt spid="167940"/>
                                        </p:tgtEl>
                                        <p:attrNameLst>
                                          <p:attrName>ppt_x</p:attrName>
                                        </p:attrNameLst>
                                      </p:cBhvr>
                                      <p:tavLst>
                                        <p:tav tm="0">
                                          <p:val>
                                            <p:strVal val="#ppt_x"/>
                                          </p:val>
                                        </p:tav>
                                        <p:tav tm="100000">
                                          <p:val>
                                            <p:strVal val="#ppt_x"/>
                                          </p:val>
                                        </p:tav>
                                      </p:tavLst>
                                    </p:anim>
                                    <p:anim calcmode="lin" valueType="num">
                                      <p:cBhvr additive="base">
                                        <p:cTn id="12" dur="5000" fill="hold"/>
                                        <p:tgtEl>
                                          <p:spTgt spid="16794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animBg="1"/>
      <p:bldP spid="1679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0" y="285750"/>
            <a:ext cx="8893175" cy="615950"/>
          </a:xfrm>
          <a:prstGeom prst="rect">
            <a:avLst/>
          </a:prstGeom>
          <a:noFill/>
          <a:ln w="9525">
            <a:noFill/>
            <a:miter lim="800000"/>
            <a:headEnd/>
            <a:tailEnd/>
          </a:ln>
          <a:effectLst/>
        </p:spPr>
        <p:txBody>
          <a:bodyPr>
            <a:spAutoFit/>
          </a:bodyPr>
          <a:lstStyle/>
          <a:p>
            <a:pPr eaLnBrk="1" hangingPunct="1">
              <a:spcBef>
                <a:spcPct val="50000"/>
              </a:spcBef>
              <a:defRPr/>
            </a:pPr>
            <a:r>
              <a:rPr lang="en-US" sz="3400" b="1" dirty="0">
                <a:solidFill>
                  <a:srgbClr val="0000FF"/>
                </a:solidFill>
                <a:effectLst>
                  <a:outerShdw blurRad="38100" dist="38100" dir="2700000" algn="tl">
                    <a:srgbClr val="C0C0C0"/>
                  </a:outerShdw>
                </a:effectLst>
                <a:latin typeface="Times New Roman" pitchFamily="18" charset="0"/>
                <a:cs typeface="Times New Roman" pitchFamily="18" charset="0"/>
              </a:rPr>
              <a:t>1. </a:t>
            </a:r>
            <a:r>
              <a:rPr lang="en-US" sz="3400" b="1" dirty="0" err="1">
                <a:solidFill>
                  <a:srgbClr val="0000FF"/>
                </a:solidFill>
                <a:effectLst>
                  <a:outerShdw blurRad="38100" dist="38100" dir="2700000" algn="tl">
                    <a:srgbClr val="C0C0C0"/>
                  </a:outerShdw>
                </a:effectLst>
                <a:latin typeface="Times New Roman" pitchFamily="18" charset="0"/>
                <a:cs typeface="Times New Roman" pitchFamily="18" charset="0"/>
              </a:rPr>
              <a:t>Dữ</a:t>
            </a:r>
            <a:r>
              <a:rPr lang="en-US" sz="34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400" b="1" dirty="0" err="1">
                <a:solidFill>
                  <a:srgbClr val="0000FF"/>
                </a:solidFill>
                <a:effectLst>
                  <a:outerShdw blurRad="38100" dist="38100" dir="2700000" algn="tl">
                    <a:srgbClr val="C0C0C0"/>
                  </a:outerShdw>
                </a:effectLst>
                <a:latin typeface="Times New Roman" pitchFamily="18" charset="0"/>
                <a:cs typeface="Times New Roman" pitchFamily="18" charset="0"/>
              </a:rPr>
              <a:t>liệu</a:t>
            </a:r>
            <a:r>
              <a:rPr lang="en-US" sz="34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400" b="1" dirty="0" err="1">
                <a:solidFill>
                  <a:srgbClr val="0000FF"/>
                </a:solidFill>
                <a:effectLst>
                  <a:outerShdw blurRad="38100" dist="38100" dir="2700000" algn="tl">
                    <a:srgbClr val="C0C0C0"/>
                  </a:outerShdw>
                </a:effectLst>
                <a:latin typeface="Times New Roman" pitchFamily="18" charset="0"/>
                <a:cs typeface="Times New Roman" pitchFamily="18" charset="0"/>
              </a:rPr>
              <a:t>và</a:t>
            </a:r>
            <a:r>
              <a:rPr lang="en-US" sz="34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400" b="1" dirty="0" err="1">
                <a:solidFill>
                  <a:srgbClr val="0000FF"/>
                </a:solidFill>
                <a:effectLst>
                  <a:outerShdw blurRad="38100" dist="38100" dir="2700000" algn="tl">
                    <a:srgbClr val="C0C0C0"/>
                  </a:outerShdw>
                </a:effectLst>
                <a:latin typeface="Times New Roman" pitchFamily="18" charset="0"/>
                <a:cs typeface="Times New Roman" pitchFamily="18" charset="0"/>
              </a:rPr>
              <a:t>kiểu</a:t>
            </a:r>
            <a:r>
              <a:rPr lang="en-US" sz="34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400" b="1" dirty="0" err="1">
                <a:solidFill>
                  <a:srgbClr val="0000FF"/>
                </a:solidFill>
                <a:effectLst>
                  <a:outerShdw blurRad="38100" dist="38100" dir="2700000" algn="tl">
                    <a:srgbClr val="C0C0C0"/>
                  </a:outerShdw>
                </a:effectLst>
                <a:latin typeface="Times New Roman" pitchFamily="18" charset="0"/>
                <a:cs typeface="Times New Roman" pitchFamily="18" charset="0"/>
              </a:rPr>
              <a:t>dữ</a:t>
            </a:r>
            <a:r>
              <a:rPr lang="en-US" sz="34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400" b="1" dirty="0" err="1">
                <a:solidFill>
                  <a:srgbClr val="0000FF"/>
                </a:solidFill>
                <a:effectLst>
                  <a:outerShdw blurRad="38100" dist="38100" dir="2700000" algn="tl">
                    <a:srgbClr val="C0C0C0"/>
                  </a:outerShdw>
                </a:effectLst>
                <a:latin typeface="Times New Roman" pitchFamily="18" charset="0"/>
                <a:cs typeface="Times New Roman" pitchFamily="18" charset="0"/>
              </a:rPr>
              <a:t>liệu</a:t>
            </a:r>
            <a:r>
              <a:rPr lang="en-US" sz="3400" b="1" dirty="0">
                <a:solidFill>
                  <a:srgbClr val="0000FF"/>
                </a:solidFill>
                <a:effectLst>
                  <a:outerShdw blurRad="38100" dist="38100" dir="2700000" algn="tl">
                    <a:srgbClr val="C0C0C0"/>
                  </a:outerShdw>
                </a:effectLst>
                <a:latin typeface="Times New Roman" pitchFamily="18" charset="0"/>
                <a:cs typeface="Times New Roman" pitchFamily="18" charset="0"/>
              </a:rPr>
              <a:t>:</a:t>
            </a:r>
          </a:p>
        </p:txBody>
      </p:sp>
      <p:sp>
        <p:nvSpPr>
          <p:cNvPr id="10244" name="TextBox 3"/>
          <p:cNvSpPr txBox="1">
            <a:spLocks noChangeArrowheads="1"/>
          </p:cNvSpPr>
          <p:nvPr/>
        </p:nvSpPr>
        <p:spPr bwMode="auto">
          <a:xfrm>
            <a:off x="0" y="1571625"/>
            <a:ext cx="4714875"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300"/>
              </a:spcBef>
              <a:buFontTx/>
              <a:buChar char="-"/>
            </a:pPr>
            <a:r>
              <a:rPr lang="en-US" altLang="en-US" dirty="0" err="1">
                <a:latin typeface="Times New Roman" panose="02020603050405020304" pitchFamily="18" charset="0"/>
                <a:cs typeface="Times New Roman" panose="02020603050405020304" pitchFamily="18" charset="0"/>
              </a:rPr>
              <a:t>Số</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nguyên</a:t>
            </a:r>
            <a:r>
              <a:rPr lang="en-US" altLang="en-US" dirty="0">
                <a:latin typeface="Times New Roman" panose="02020603050405020304" pitchFamily="18" charset="0"/>
                <a:cs typeface="Times New Roman" panose="02020603050405020304" pitchFamily="18" charset="0"/>
              </a:rPr>
              <a:t> (Integer):</a:t>
            </a:r>
          </a:p>
          <a:p>
            <a:pPr eaLnBrk="1" hangingPunct="1">
              <a:spcBef>
                <a:spcPts val="300"/>
              </a:spcBef>
              <a:buFontTx/>
              <a:buChar char="-"/>
            </a:pPr>
            <a:r>
              <a:rPr lang="en-US" altLang="en-US" dirty="0" err="1">
                <a:latin typeface="Times New Roman" panose="02020603050405020304" pitchFamily="18" charset="0"/>
                <a:cs typeface="Times New Roman" panose="02020603050405020304" pitchFamily="18" charset="0"/>
              </a:rPr>
              <a:t>Số</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thực</a:t>
            </a:r>
            <a:r>
              <a:rPr lang="en-US" altLang="en-US" dirty="0">
                <a:latin typeface="Times New Roman" panose="02020603050405020304" pitchFamily="18" charset="0"/>
                <a:cs typeface="Times New Roman" panose="02020603050405020304" pitchFamily="18" charset="0"/>
              </a:rPr>
              <a:t> (real):</a:t>
            </a:r>
          </a:p>
          <a:p>
            <a:pPr eaLnBrk="1" hangingPunct="1">
              <a:spcBef>
                <a:spcPts val="300"/>
              </a:spcBef>
              <a:buFontTx/>
              <a:buChar char="-"/>
            </a:pPr>
            <a:r>
              <a:rPr lang="en-US" altLang="en-US" dirty="0" err="1">
                <a:latin typeface="Times New Roman" panose="02020603050405020304" pitchFamily="18" charset="0"/>
                <a:cs typeface="Times New Roman" panose="02020603050405020304" pitchFamily="18" charset="0"/>
              </a:rPr>
              <a:t>Kí</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tự</a:t>
            </a:r>
            <a:r>
              <a:rPr lang="en-US" altLang="en-US" dirty="0">
                <a:latin typeface="Times New Roman" panose="02020603050405020304" pitchFamily="18" charset="0"/>
                <a:cs typeface="Times New Roman" panose="02020603050405020304" pitchFamily="18" charset="0"/>
              </a:rPr>
              <a:t> (char):</a:t>
            </a:r>
          </a:p>
          <a:p>
            <a:pPr eaLnBrk="1" hangingPunct="1">
              <a:spcBef>
                <a:spcPts val="300"/>
              </a:spcBef>
              <a:buFontTx/>
              <a:buChar char="-"/>
            </a:pPr>
            <a:r>
              <a:rPr lang="en-US" altLang="en-US" dirty="0" err="1">
                <a:latin typeface="Times New Roman" panose="02020603050405020304" pitchFamily="18" charset="0"/>
                <a:cs typeface="Times New Roman" panose="02020603050405020304" pitchFamily="18" charset="0"/>
              </a:rPr>
              <a:t>Xâu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kí</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tự</a:t>
            </a:r>
            <a:r>
              <a:rPr lang="en-US" altLang="en-US" dirty="0">
                <a:latin typeface="Times New Roman" panose="02020603050405020304" pitchFamily="18" charset="0"/>
                <a:cs typeface="Times New Roman" panose="02020603050405020304" pitchFamily="18" charset="0"/>
              </a:rPr>
              <a:t> (string</a:t>
            </a:r>
            <a:r>
              <a:rPr lang="en-US" altLang="en-US" dirty="0" smtClean="0">
                <a:latin typeface="Times New Roman" panose="02020603050405020304" pitchFamily="18" charset="0"/>
                <a:cs typeface="Times New Roman" panose="02020603050405020304" pitchFamily="18" charset="0"/>
              </a:rPr>
              <a:t>):</a:t>
            </a:r>
          </a:p>
          <a:p>
            <a:pPr eaLnBrk="1" hangingPunct="1">
              <a:spcBef>
                <a:spcPts val="300"/>
              </a:spcBef>
              <a:buFontTx/>
              <a:buChar char="-"/>
            </a:pP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Kiểu</a:t>
            </a:r>
            <a:r>
              <a:rPr lang="en-US" altLang="en-US" smtClean="0">
                <a:latin typeface="Times New Roman" panose="02020603050405020304" pitchFamily="18" charset="0"/>
                <a:cs typeface="Times New Roman" panose="02020603050405020304" pitchFamily="18" charset="0"/>
              </a:rPr>
              <a:t> logic(Boolean)</a:t>
            </a:r>
            <a:r>
              <a:rPr lang="en-US" altLang="en-US" smtClean="0">
                <a:latin typeface="Times New Roman" panose="020206030504050203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p:txBody>
      </p:sp>
      <p:sp>
        <p:nvSpPr>
          <p:cNvPr id="5" name="Rectangle 4"/>
          <p:cNvSpPr/>
          <p:nvPr/>
        </p:nvSpPr>
        <p:spPr>
          <a:xfrm>
            <a:off x="146050" y="6207121"/>
            <a:ext cx="5715008" cy="571504"/>
          </a:xfrm>
          <a:prstGeom prst="rect">
            <a:avLst/>
          </a:prstGeom>
          <a:gradFill>
            <a:gsLst>
              <a:gs pos="0">
                <a:srgbClr val="FFEFD1"/>
              </a:gs>
              <a:gs pos="64999">
                <a:srgbClr val="F0EBD5"/>
              </a:gs>
              <a:gs pos="100000">
                <a:srgbClr val="D1C39F"/>
              </a:gs>
            </a:gsLst>
            <a:lin ang="16200000" scaled="0"/>
          </a:gradFill>
          <a:ln>
            <a:solidFill>
              <a:srgbClr val="FFFFCC">
                <a:alpha val="0"/>
              </a:srgbClr>
            </a:solidFill>
          </a:ln>
          <a:scene3d>
            <a:camera prst="orthographicFront"/>
            <a:lightRig rig="threePt" dir="t"/>
          </a:scene3d>
          <a:sp3d>
            <a:bevelT w="165100" prst="coolSlant"/>
          </a:sp3d>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en-US" sz="2800" b="1" dirty="0">
              <a:solidFill>
                <a:srgbClr val="FF0000"/>
              </a:solidFill>
            </a:endParaRPr>
          </a:p>
          <a:p>
            <a:pPr algn="ctr" eaLnBrk="1" hangingPunct="1">
              <a:defRPr/>
            </a:pPr>
            <a:r>
              <a:rPr lang="en-US" sz="2800" b="1" dirty="0" err="1">
                <a:solidFill>
                  <a:srgbClr val="FF0000"/>
                </a:solidFill>
              </a:rPr>
              <a:t>Là</a:t>
            </a:r>
            <a:r>
              <a:rPr lang="en-US" sz="2800" b="1" dirty="0">
                <a:solidFill>
                  <a:srgbClr val="FF0000"/>
                </a:solidFill>
              </a:rPr>
              <a:t> 1 </a:t>
            </a:r>
            <a:r>
              <a:rPr lang="en-US" sz="2800" b="1" dirty="0" err="1">
                <a:solidFill>
                  <a:srgbClr val="FF0000"/>
                </a:solidFill>
              </a:rPr>
              <a:t>chữ</a:t>
            </a:r>
            <a:r>
              <a:rPr lang="en-US" sz="2800" b="1" dirty="0">
                <a:solidFill>
                  <a:srgbClr val="FF0000"/>
                </a:solidFill>
              </a:rPr>
              <a:t>, </a:t>
            </a:r>
            <a:r>
              <a:rPr lang="en-US" sz="2800" b="1" dirty="0" err="1">
                <a:solidFill>
                  <a:srgbClr val="FF0000"/>
                </a:solidFill>
              </a:rPr>
              <a:t>số</a:t>
            </a:r>
            <a:r>
              <a:rPr lang="en-US" sz="2800" b="1" dirty="0">
                <a:solidFill>
                  <a:srgbClr val="FF0000"/>
                </a:solidFill>
              </a:rPr>
              <a:t> hay </a:t>
            </a:r>
            <a:r>
              <a:rPr lang="en-US" sz="2800" b="1" dirty="0" err="1">
                <a:solidFill>
                  <a:srgbClr val="FF0000"/>
                </a:solidFill>
              </a:rPr>
              <a:t>kí</a:t>
            </a:r>
            <a:r>
              <a:rPr lang="en-US" sz="2800" b="1" dirty="0">
                <a:solidFill>
                  <a:srgbClr val="FF0000"/>
                </a:solidFill>
              </a:rPr>
              <a:t> </a:t>
            </a:r>
            <a:r>
              <a:rPr lang="en-US" sz="2800" b="1" dirty="0" err="1">
                <a:solidFill>
                  <a:srgbClr val="FF0000"/>
                </a:solidFill>
              </a:rPr>
              <a:t>hiệu</a:t>
            </a:r>
            <a:r>
              <a:rPr lang="en-US" sz="2800" b="1" dirty="0">
                <a:solidFill>
                  <a:srgbClr val="FF0000"/>
                </a:solidFill>
              </a:rPr>
              <a:t> </a:t>
            </a:r>
            <a:r>
              <a:rPr lang="en-US" sz="2800" b="1" dirty="0" err="1">
                <a:solidFill>
                  <a:srgbClr val="FF0000"/>
                </a:solidFill>
              </a:rPr>
              <a:t>đặc</a:t>
            </a:r>
            <a:r>
              <a:rPr lang="en-US" sz="2800" b="1" dirty="0">
                <a:solidFill>
                  <a:srgbClr val="FF0000"/>
                </a:solidFill>
              </a:rPr>
              <a:t> </a:t>
            </a:r>
            <a:r>
              <a:rPr lang="en-US" sz="2800" b="1" dirty="0" err="1">
                <a:solidFill>
                  <a:srgbClr val="FF0000"/>
                </a:solidFill>
              </a:rPr>
              <a:t>biệt</a:t>
            </a:r>
            <a:endParaRPr lang="en-US" sz="2800" b="1" dirty="0">
              <a:solidFill>
                <a:srgbClr val="FF0000"/>
              </a:solidFill>
              <a:latin typeface="Times New Roman" pitchFamily="18" charset="0"/>
              <a:cs typeface="Times New Roman" pitchFamily="18" charset="0"/>
            </a:endParaRPr>
          </a:p>
          <a:p>
            <a:pPr algn="ctr" eaLnBrk="1" hangingPunct="1">
              <a:defRPr/>
            </a:pPr>
            <a:endParaRPr lang="en-US" b="1" dirty="0">
              <a:solidFill>
                <a:srgbClr val="FF0000"/>
              </a:solidFill>
            </a:endParaRPr>
          </a:p>
        </p:txBody>
      </p:sp>
      <p:sp>
        <p:nvSpPr>
          <p:cNvPr id="6" name="Rectangle 5"/>
          <p:cNvSpPr/>
          <p:nvPr/>
        </p:nvSpPr>
        <p:spPr>
          <a:xfrm>
            <a:off x="128588" y="3978279"/>
            <a:ext cx="5715007" cy="571504"/>
          </a:xfrm>
          <a:prstGeom prst="rect">
            <a:avLst/>
          </a:prstGeom>
          <a:gradFill>
            <a:gsLst>
              <a:gs pos="0">
                <a:srgbClr val="FFEFD1"/>
              </a:gs>
              <a:gs pos="64999">
                <a:srgbClr val="F0EBD5"/>
              </a:gs>
              <a:gs pos="100000">
                <a:srgbClr val="D1C39F"/>
              </a:gs>
            </a:gsLst>
            <a:lin ang="16200000" scaled="0"/>
          </a:gradFill>
          <a:ln>
            <a:solidFill>
              <a:srgbClr val="FFFFCC">
                <a:alpha val="0"/>
              </a:srgbClr>
            </a:solidFill>
          </a:ln>
          <a:scene3d>
            <a:camera prst="orthographicFront"/>
            <a:lightRig rig="threePt" dir="t"/>
          </a:scene3d>
          <a:sp3d>
            <a:bevelT w="165100" prst="coolSlant"/>
          </a:sp3d>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en-US" sz="2800" b="1" dirty="0">
              <a:solidFill>
                <a:srgbClr val="FF0000"/>
              </a:solidFill>
            </a:endParaRPr>
          </a:p>
          <a:p>
            <a:pPr algn="ctr" eaLnBrk="1" hangingPunct="1">
              <a:defRPr/>
            </a:pPr>
            <a:r>
              <a:rPr lang="en-US" sz="2800" b="1" dirty="0" err="1">
                <a:solidFill>
                  <a:srgbClr val="FF0000"/>
                </a:solidFill>
              </a:rPr>
              <a:t>Vd</a:t>
            </a:r>
            <a:r>
              <a:rPr lang="en-US" sz="2800" b="1" dirty="0">
                <a:solidFill>
                  <a:srgbClr val="FF0000"/>
                </a:solidFill>
              </a:rPr>
              <a:t>: </a:t>
            </a:r>
            <a:r>
              <a:rPr lang="en-US" sz="2800" b="1" dirty="0" err="1">
                <a:solidFill>
                  <a:srgbClr val="FF0000"/>
                </a:solidFill>
              </a:rPr>
              <a:t>Chiều</a:t>
            </a:r>
            <a:r>
              <a:rPr lang="en-US" sz="2800" b="1" dirty="0">
                <a:solidFill>
                  <a:srgbClr val="FF0000"/>
                </a:solidFill>
              </a:rPr>
              <a:t> </a:t>
            </a:r>
            <a:r>
              <a:rPr lang="en-US" sz="2800" b="1" dirty="0" err="1">
                <a:solidFill>
                  <a:srgbClr val="FF0000"/>
                </a:solidFill>
              </a:rPr>
              <a:t>cao</a:t>
            </a:r>
            <a:r>
              <a:rPr lang="en-US" sz="2800" b="1" dirty="0">
                <a:solidFill>
                  <a:srgbClr val="FF0000"/>
                </a:solidFill>
              </a:rPr>
              <a:t>: 1.5, </a:t>
            </a:r>
            <a:r>
              <a:rPr lang="en-US" sz="2800" b="1" dirty="0" err="1">
                <a:solidFill>
                  <a:srgbClr val="FF0000"/>
                </a:solidFill>
              </a:rPr>
              <a:t>Điểm</a:t>
            </a:r>
            <a:r>
              <a:rPr lang="en-US" sz="2800" b="1" dirty="0">
                <a:solidFill>
                  <a:srgbClr val="FF0000"/>
                </a:solidFill>
              </a:rPr>
              <a:t> TB: 7.3</a:t>
            </a:r>
            <a:endParaRPr lang="en-US" sz="2800" b="1" dirty="0">
              <a:solidFill>
                <a:srgbClr val="FF0000"/>
              </a:solidFill>
              <a:latin typeface="Times New Roman" pitchFamily="18" charset="0"/>
              <a:cs typeface="Times New Roman" pitchFamily="18" charset="0"/>
            </a:endParaRPr>
          </a:p>
          <a:p>
            <a:pPr algn="ctr" eaLnBrk="1" hangingPunct="1">
              <a:defRPr/>
            </a:pPr>
            <a:endParaRPr lang="en-US" b="1" dirty="0">
              <a:solidFill>
                <a:srgbClr val="FF0000"/>
              </a:solidFill>
            </a:endParaRPr>
          </a:p>
        </p:txBody>
      </p:sp>
      <p:sp>
        <p:nvSpPr>
          <p:cNvPr id="7" name="Rectangle 6"/>
          <p:cNvSpPr/>
          <p:nvPr/>
        </p:nvSpPr>
        <p:spPr>
          <a:xfrm>
            <a:off x="152400" y="4727607"/>
            <a:ext cx="5786446" cy="630219"/>
          </a:xfrm>
          <a:prstGeom prst="rect">
            <a:avLst/>
          </a:prstGeom>
          <a:gradFill>
            <a:gsLst>
              <a:gs pos="0">
                <a:srgbClr val="FFEFD1"/>
              </a:gs>
              <a:gs pos="64999">
                <a:srgbClr val="F0EBD5"/>
              </a:gs>
              <a:gs pos="100000">
                <a:srgbClr val="D1C39F"/>
              </a:gs>
            </a:gsLst>
            <a:lin ang="16200000" scaled="0"/>
          </a:gradFill>
          <a:ln>
            <a:solidFill>
              <a:srgbClr val="FFFFCC">
                <a:alpha val="0"/>
              </a:srgbClr>
            </a:solidFill>
          </a:ln>
          <a:scene3d>
            <a:camera prst="orthographicFront"/>
            <a:lightRig rig="threePt" dir="t"/>
          </a:scene3d>
          <a:sp3d>
            <a:bevelT w="165100" prst="coolSlant"/>
          </a:sp3d>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r>
              <a:rPr lang="en-US" sz="2800" b="1" dirty="0">
                <a:solidFill>
                  <a:srgbClr val="FF0000"/>
                </a:solidFill>
                <a:latin typeface="Times New Roman" pitchFamily="18" charset="0"/>
                <a:cs typeface="Times New Roman" pitchFamily="18" charset="0"/>
              </a:rPr>
              <a:t>Vd:    ‘nam’; ‘lop8a’; ’10/11/2016’</a:t>
            </a:r>
          </a:p>
          <a:p>
            <a:pPr algn="ctr" eaLnBrk="1" hangingPunct="1">
              <a:defRPr/>
            </a:pPr>
            <a:endParaRPr lang="en-US" b="1" dirty="0">
              <a:solidFill>
                <a:srgbClr val="FF0000"/>
              </a:solidFill>
            </a:endParaRPr>
          </a:p>
        </p:txBody>
      </p:sp>
      <p:sp>
        <p:nvSpPr>
          <p:cNvPr id="8" name="Rectangle 7"/>
          <p:cNvSpPr/>
          <p:nvPr/>
        </p:nvSpPr>
        <p:spPr>
          <a:xfrm>
            <a:off x="165100" y="5489589"/>
            <a:ext cx="5715008" cy="571504"/>
          </a:xfrm>
          <a:prstGeom prst="rect">
            <a:avLst/>
          </a:prstGeom>
          <a:gradFill>
            <a:gsLst>
              <a:gs pos="0">
                <a:srgbClr val="FFEFD1"/>
              </a:gs>
              <a:gs pos="64999">
                <a:srgbClr val="F0EBD5"/>
              </a:gs>
              <a:gs pos="100000">
                <a:srgbClr val="D1C39F"/>
              </a:gs>
            </a:gsLst>
            <a:lin ang="16200000" scaled="0"/>
          </a:gradFill>
          <a:ln>
            <a:solidFill>
              <a:srgbClr val="FFFFCC">
                <a:alpha val="0"/>
              </a:srgbClr>
            </a:solidFill>
          </a:ln>
          <a:scene3d>
            <a:camera prst="orthographicFront"/>
            <a:lightRig rig="threePt" dir="t"/>
          </a:scene3d>
          <a:sp3d>
            <a:bevelT w="165100" prst="coolSlant"/>
          </a:sp3d>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en-US" sz="2800" b="1" dirty="0">
              <a:solidFill>
                <a:srgbClr val="FF0000"/>
              </a:solidFill>
            </a:endParaRPr>
          </a:p>
          <a:p>
            <a:pPr algn="ctr" eaLnBrk="1" hangingPunct="1">
              <a:defRPr/>
            </a:pPr>
            <a:r>
              <a:rPr lang="en-US" sz="2800" b="1" dirty="0" err="1">
                <a:solidFill>
                  <a:srgbClr val="FF0000"/>
                </a:solidFill>
              </a:rPr>
              <a:t>Vd</a:t>
            </a:r>
            <a:r>
              <a:rPr lang="en-US" sz="2800" b="1" dirty="0">
                <a:solidFill>
                  <a:srgbClr val="FF0000"/>
                </a:solidFill>
              </a:rPr>
              <a:t>: </a:t>
            </a:r>
            <a:r>
              <a:rPr lang="en-US" sz="2800" b="1" dirty="0" err="1">
                <a:solidFill>
                  <a:srgbClr val="FF0000"/>
                </a:solidFill>
              </a:rPr>
              <a:t>Số</a:t>
            </a:r>
            <a:r>
              <a:rPr lang="en-US" sz="2800" b="1" dirty="0">
                <a:solidFill>
                  <a:srgbClr val="FF0000"/>
                </a:solidFill>
              </a:rPr>
              <a:t> </a:t>
            </a:r>
            <a:r>
              <a:rPr lang="en-US" sz="2800" b="1" dirty="0" err="1">
                <a:solidFill>
                  <a:srgbClr val="FF0000"/>
                </a:solidFill>
              </a:rPr>
              <a:t>học</a:t>
            </a:r>
            <a:r>
              <a:rPr lang="en-US" sz="2800" b="1" dirty="0">
                <a:solidFill>
                  <a:srgbClr val="FF0000"/>
                </a:solidFill>
              </a:rPr>
              <a:t> </a:t>
            </a:r>
            <a:r>
              <a:rPr lang="en-US" sz="2800" b="1" dirty="0" err="1">
                <a:solidFill>
                  <a:srgbClr val="FF0000"/>
                </a:solidFill>
              </a:rPr>
              <a:t>sinh</a:t>
            </a:r>
            <a:r>
              <a:rPr lang="en-US" sz="2800" b="1" dirty="0">
                <a:solidFill>
                  <a:srgbClr val="FF0000"/>
                </a:solidFill>
              </a:rPr>
              <a:t>: 28, </a:t>
            </a:r>
            <a:r>
              <a:rPr lang="en-US" sz="2800" b="1" dirty="0" err="1">
                <a:solidFill>
                  <a:srgbClr val="FF0000"/>
                </a:solidFill>
              </a:rPr>
              <a:t>số</a:t>
            </a:r>
            <a:r>
              <a:rPr lang="en-US" sz="2800" b="1" dirty="0">
                <a:solidFill>
                  <a:srgbClr val="FF0000"/>
                </a:solidFill>
              </a:rPr>
              <a:t> </a:t>
            </a:r>
            <a:r>
              <a:rPr lang="en-US" sz="2800" b="1" dirty="0" err="1">
                <a:solidFill>
                  <a:srgbClr val="FF0000"/>
                </a:solidFill>
              </a:rPr>
              <a:t>sách</a:t>
            </a:r>
            <a:r>
              <a:rPr lang="en-US" sz="2800" b="1" dirty="0">
                <a:solidFill>
                  <a:srgbClr val="FF0000"/>
                </a:solidFill>
              </a:rPr>
              <a:t> 103</a:t>
            </a:r>
            <a:endParaRPr lang="en-US" sz="2800" b="1" dirty="0">
              <a:solidFill>
                <a:srgbClr val="FF0000"/>
              </a:solidFill>
              <a:latin typeface="Times New Roman" pitchFamily="18" charset="0"/>
              <a:cs typeface="Times New Roman" pitchFamily="18" charset="0"/>
            </a:endParaRPr>
          </a:p>
          <a:p>
            <a:pPr algn="ctr" eaLnBrk="1" hangingPunct="1">
              <a:defRPr/>
            </a:pPr>
            <a:endParaRPr lang="en-US" b="1" dirty="0">
              <a:solidFill>
                <a:srgbClr val="FF0000"/>
              </a:solidFill>
            </a:endParaRPr>
          </a:p>
        </p:txBody>
      </p:sp>
      <p:sp>
        <p:nvSpPr>
          <p:cNvPr id="9" name="Text Box 3"/>
          <p:cNvSpPr txBox="1">
            <a:spLocks noChangeArrowheads="1"/>
          </p:cNvSpPr>
          <p:nvPr/>
        </p:nvSpPr>
        <p:spPr bwMode="auto">
          <a:xfrm>
            <a:off x="250825" y="1052513"/>
            <a:ext cx="8893175" cy="579437"/>
          </a:xfrm>
          <a:prstGeom prst="rect">
            <a:avLst/>
          </a:prstGeom>
          <a:noFill/>
          <a:ln w="9525">
            <a:noFill/>
            <a:miter lim="800000"/>
            <a:headEnd/>
            <a:tailEnd/>
          </a:ln>
          <a:effectLst/>
        </p:spPr>
        <p:txBody>
          <a:bodyPr>
            <a:spAutoFit/>
          </a:bodyPr>
          <a:lstStyle/>
          <a:p>
            <a:pPr eaLnBrk="1" hangingPunct="1">
              <a:spcBef>
                <a:spcPct val="50000"/>
              </a:spcBef>
              <a:defRPr/>
            </a:pPr>
            <a:r>
              <a:rPr lang="en-US" sz="3200" b="1" i="1" dirty="0" err="1">
                <a:solidFill>
                  <a:schemeClr val="tx1">
                    <a:lumMod val="95000"/>
                    <a:lumOff val="5000"/>
                  </a:schemeClr>
                </a:solidFill>
                <a:effectLst>
                  <a:outerShdw blurRad="38100" dist="38100" dir="2700000" algn="tl">
                    <a:srgbClr val="C0C0C0"/>
                  </a:outerShdw>
                </a:effectLst>
                <a:latin typeface="Times New Roman" pitchFamily="18" charset="0"/>
                <a:cs typeface="Times New Roman" pitchFamily="18" charset="0"/>
              </a:rPr>
              <a:t>Một</a:t>
            </a:r>
            <a:r>
              <a:rPr lang="en-US" sz="3200" b="1" i="1" dirty="0">
                <a:solidFill>
                  <a:schemeClr val="tx1">
                    <a:lumMod val="95000"/>
                    <a:lumOff val="5000"/>
                  </a:schemeClr>
                </a:solidFill>
                <a:effectLst>
                  <a:outerShdw blurRad="38100" dist="38100" dir="2700000" algn="tl">
                    <a:srgbClr val="C0C0C0"/>
                  </a:outerShdw>
                </a:effectLst>
                <a:latin typeface="Times New Roman" pitchFamily="18" charset="0"/>
                <a:cs typeface="Times New Roman" pitchFamily="18" charset="0"/>
              </a:rPr>
              <a:t> </a:t>
            </a:r>
            <a:r>
              <a:rPr lang="en-US" sz="3200" b="1" i="1" dirty="0" err="1">
                <a:solidFill>
                  <a:schemeClr val="tx1">
                    <a:lumMod val="95000"/>
                    <a:lumOff val="5000"/>
                  </a:schemeClr>
                </a:solidFill>
                <a:effectLst>
                  <a:outerShdw blurRad="38100" dist="38100" dir="2700000" algn="tl">
                    <a:srgbClr val="C0C0C0"/>
                  </a:outerShdw>
                </a:effectLst>
                <a:latin typeface="Times New Roman" pitchFamily="18" charset="0"/>
                <a:cs typeface="Times New Roman" pitchFamily="18" charset="0"/>
              </a:rPr>
              <a:t>số</a:t>
            </a:r>
            <a:r>
              <a:rPr lang="en-US" sz="3200" b="1" i="1" dirty="0">
                <a:solidFill>
                  <a:schemeClr val="tx1">
                    <a:lumMod val="95000"/>
                    <a:lumOff val="5000"/>
                  </a:schemeClr>
                </a:solidFill>
                <a:effectLst>
                  <a:outerShdw blurRad="38100" dist="38100" dir="2700000" algn="tl">
                    <a:srgbClr val="C0C0C0"/>
                  </a:outerShdw>
                </a:effectLst>
                <a:latin typeface="Times New Roman" pitchFamily="18" charset="0"/>
                <a:cs typeface="Times New Roman" pitchFamily="18" charset="0"/>
              </a:rPr>
              <a:t> </a:t>
            </a:r>
            <a:r>
              <a:rPr lang="en-US" sz="3200" b="1" i="1" dirty="0" err="1">
                <a:solidFill>
                  <a:schemeClr val="tx1">
                    <a:lumMod val="95000"/>
                    <a:lumOff val="5000"/>
                  </a:schemeClr>
                </a:solidFill>
                <a:effectLst>
                  <a:outerShdw blurRad="38100" dist="38100" dir="2700000" algn="tl">
                    <a:srgbClr val="C0C0C0"/>
                  </a:outerShdw>
                </a:effectLst>
                <a:latin typeface="Times New Roman" pitchFamily="18" charset="0"/>
                <a:cs typeface="Times New Roman" pitchFamily="18" charset="0"/>
              </a:rPr>
              <a:t>kiểu</a:t>
            </a:r>
            <a:r>
              <a:rPr lang="en-US" sz="3200" b="1" i="1" dirty="0">
                <a:solidFill>
                  <a:schemeClr val="tx1">
                    <a:lumMod val="95000"/>
                    <a:lumOff val="5000"/>
                  </a:schemeClr>
                </a:solidFill>
                <a:effectLst>
                  <a:outerShdw blurRad="38100" dist="38100" dir="2700000" algn="tl">
                    <a:srgbClr val="C0C0C0"/>
                  </a:outerShdw>
                </a:effectLst>
                <a:latin typeface="Times New Roman" pitchFamily="18" charset="0"/>
                <a:cs typeface="Times New Roman" pitchFamily="18" charset="0"/>
              </a:rPr>
              <a:t> </a:t>
            </a:r>
            <a:r>
              <a:rPr lang="en-US" sz="3200" b="1" i="1" dirty="0" err="1">
                <a:solidFill>
                  <a:schemeClr val="tx1">
                    <a:lumMod val="95000"/>
                    <a:lumOff val="5000"/>
                  </a:schemeClr>
                </a:solidFill>
                <a:effectLst>
                  <a:outerShdw blurRad="38100" dist="38100" dir="2700000" algn="tl">
                    <a:srgbClr val="C0C0C0"/>
                  </a:outerShdw>
                </a:effectLst>
                <a:latin typeface="Times New Roman" pitchFamily="18" charset="0"/>
                <a:cs typeface="Times New Roman" pitchFamily="18" charset="0"/>
              </a:rPr>
              <a:t>dữ</a:t>
            </a:r>
            <a:r>
              <a:rPr lang="en-US" sz="3200" b="1" i="1" dirty="0">
                <a:solidFill>
                  <a:schemeClr val="tx1">
                    <a:lumMod val="95000"/>
                    <a:lumOff val="5000"/>
                  </a:schemeClr>
                </a:solidFill>
                <a:effectLst>
                  <a:outerShdw blurRad="38100" dist="38100" dir="2700000" algn="tl">
                    <a:srgbClr val="C0C0C0"/>
                  </a:outerShdw>
                </a:effectLst>
                <a:latin typeface="Times New Roman" pitchFamily="18" charset="0"/>
                <a:cs typeface="Times New Roman" pitchFamily="18" charset="0"/>
              </a:rPr>
              <a:t> </a:t>
            </a:r>
            <a:r>
              <a:rPr lang="en-US" sz="3200" b="1" i="1" dirty="0" err="1">
                <a:solidFill>
                  <a:schemeClr val="tx1">
                    <a:lumMod val="95000"/>
                    <a:lumOff val="5000"/>
                  </a:schemeClr>
                </a:solidFill>
                <a:effectLst>
                  <a:outerShdw blurRad="38100" dist="38100" dir="2700000" algn="tl">
                    <a:srgbClr val="C0C0C0"/>
                  </a:outerShdw>
                </a:effectLst>
                <a:latin typeface="Times New Roman" pitchFamily="18" charset="0"/>
                <a:cs typeface="Times New Roman" pitchFamily="18" charset="0"/>
              </a:rPr>
              <a:t>liệu</a:t>
            </a:r>
            <a:r>
              <a:rPr lang="en-US" sz="3200" b="1" i="1" dirty="0">
                <a:solidFill>
                  <a:schemeClr val="tx1">
                    <a:lumMod val="95000"/>
                    <a:lumOff val="5000"/>
                  </a:schemeClr>
                </a:solidFill>
                <a:effectLst>
                  <a:outerShdw blurRad="38100" dist="38100" dir="2700000" algn="tl">
                    <a:srgbClr val="C0C0C0"/>
                  </a:outerShdw>
                </a:effectLst>
                <a:latin typeface="Times New Roman" pitchFamily="18" charset="0"/>
                <a:cs typeface="Times New Roman" pitchFamily="18" charset="0"/>
              </a:rPr>
              <a:t> </a:t>
            </a:r>
            <a:r>
              <a:rPr lang="en-US" sz="3200" b="1" i="1" dirty="0" err="1">
                <a:solidFill>
                  <a:schemeClr val="tx1">
                    <a:lumMod val="95000"/>
                    <a:lumOff val="5000"/>
                  </a:schemeClr>
                </a:solidFill>
                <a:effectLst>
                  <a:outerShdw blurRad="38100" dist="38100" dir="2700000" algn="tl">
                    <a:srgbClr val="C0C0C0"/>
                  </a:outerShdw>
                </a:effectLst>
                <a:latin typeface="Times New Roman" pitchFamily="18" charset="0"/>
                <a:cs typeface="Times New Roman" pitchFamily="18" charset="0"/>
              </a:rPr>
              <a:t>thường</a:t>
            </a:r>
            <a:r>
              <a:rPr lang="en-US" sz="3200" b="1" i="1" dirty="0">
                <a:solidFill>
                  <a:schemeClr val="tx1">
                    <a:lumMod val="95000"/>
                    <a:lumOff val="5000"/>
                  </a:schemeClr>
                </a:solidFill>
                <a:effectLst>
                  <a:outerShdw blurRad="38100" dist="38100" dir="2700000" algn="tl">
                    <a:srgbClr val="C0C0C0"/>
                  </a:outerShdw>
                </a:effectLst>
                <a:latin typeface="Times New Roman" pitchFamily="18" charset="0"/>
                <a:cs typeface="Times New Roman" pitchFamily="18" charset="0"/>
              </a:rPr>
              <a:t> </a:t>
            </a:r>
            <a:r>
              <a:rPr lang="en-US" sz="3200" b="1" i="1" dirty="0" err="1">
                <a:solidFill>
                  <a:schemeClr val="tx1">
                    <a:lumMod val="95000"/>
                    <a:lumOff val="5000"/>
                  </a:schemeClr>
                </a:solidFill>
                <a:effectLst>
                  <a:outerShdw blurRad="38100" dist="38100" dir="2700000" algn="tl">
                    <a:srgbClr val="C0C0C0"/>
                  </a:outerShdw>
                </a:effectLst>
                <a:latin typeface="Times New Roman" pitchFamily="18" charset="0"/>
                <a:cs typeface="Times New Roman" pitchFamily="18" charset="0"/>
              </a:rPr>
              <a:t>dùng</a:t>
            </a:r>
            <a:r>
              <a:rPr lang="en-US" sz="3200" b="1" i="1" dirty="0">
                <a:solidFill>
                  <a:schemeClr val="tx1">
                    <a:lumMod val="95000"/>
                    <a:lumOff val="5000"/>
                  </a:schemeClr>
                </a:solidFill>
                <a:effectLst>
                  <a:outerShdw blurRad="38100" dist="38100" dir="2700000" algn="tl">
                    <a:srgbClr val="C0C0C0"/>
                  </a:outerShdw>
                </a:effectLst>
                <a:latin typeface="Times New Roman" pitchFamily="18" charset="0"/>
                <a:cs typeface="Times New Roman" pitchFamily="18" charset="0"/>
              </a:rPr>
              <a:t> </a:t>
            </a:r>
            <a:r>
              <a:rPr lang="en-US" sz="3200" b="1" i="1" dirty="0" err="1">
                <a:solidFill>
                  <a:schemeClr val="tx1">
                    <a:lumMod val="95000"/>
                    <a:lumOff val="5000"/>
                  </a:schemeClr>
                </a:solidFill>
                <a:effectLst>
                  <a:outerShdw blurRad="38100" dist="38100" dir="2700000" algn="tl">
                    <a:srgbClr val="C0C0C0"/>
                  </a:outerShdw>
                </a:effectLst>
                <a:latin typeface="Times New Roman" pitchFamily="18" charset="0"/>
                <a:cs typeface="Times New Roman" pitchFamily="18" charset="0"/>
              </a:rPr>
              <a:t>nhất</a:t>
            </a:r>
            <a:r>
              <a:rPr lang="en-US" sz="3200" b="1" i="1" dirty="0">
                <a:solidFill>
                  <a:schemeClr val="tx1">
                    <a:lumMod val="95000"/>
                    <a:lumOff val="5000"/>
                  </a:schemeClr>
                </a:solidFill>
                <a:effectLst>
                  <a:outerShdw blurRad="38100" dist="38100" dir="2700000" algn="tl">
                    <a:srgbClr val="C0C0C0"/>
                  </a:outerShdw>
                </a:effectLst>
                <a:latin typeface="Times New Roman" pitchFamily="18" charset="0"/>
                <a:cs typeface="Times New Roman" pitchFamily="18" charset="0"/>
              </a:rPr>
              <a:t>:</a:t>
            </a:r>
          </a:p>
        </p:txBody>
      </p:sp>
      <p:pic>
        <p:nvPicPr>
          <p:cNvPr id="10258" name="Picture 10" descr="Tay viÕ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150"/>
            <a:ext cx="70326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2" name="AutoShape 22"/>
          <p:cNvSpPr>
            <a:spLocks noChangeArrowheads="1"/>
          </p:cNvSpPr>
          <p:nvPr/>
        </p:nvSpPr>
        <p:spPr bwMode="auto">
          <a:xfrm>
            <a:off x="4860925" y="1412875"/>
            <a:ext cx="4283075" cy="2447925"/>
          </a:xfrm>
          <a:prstGeom prst="cloudCallout">
            <a:avLst>
              <a:gd name="adj1" fmla="val -81468"/>
              <a:gd name="adj2" fmla="val 62190"/>
            </a:avLst>
          </a:prstGeom>
          <a:solidFill>
            <a:schemeClr val="accent1"/>
          </a:solidFill>
          <a:ln w="9525">
            <a:noFill/>
            <a:round/>
            <a:headEnd/>
            <a:tailEnd/>
          </a:ln>
          <a:effectLst>
            <a:prstShdw prst="shdw17" dist="17961" dir="2700000">
              <a:schemeClr val="accent1">
                <a:gamma/>
                <a:shade val="60000"/>
                <a:invGamma/>
              </a:schemeClr>
            </a:prstShdw>
          </a:effectLst>
        </p:spPr>
        <p:txBody>
          <a:bodyPr/>
          <a:lstStyle/>
          <a:p>
            <a:pPr algn="ctr" eaLnBrk="1" hangingPunct="1">
              <a:defRPr/>
            </a:pPr>
            <a:r>
              <a:rPr lang="en-US" sz="2400">
                <a:latin typeface="Times New Roman" pitchFamily="18" charset="0"/>
              </a:rPr>
              <a:t>?Trong các ví dụ sau hãy tìm ví dụ tương ứng với các kiểu dữ  liệu trên</a:t>
            </a:r>
          </a:p>
        </p:txBody>
      </p:sp>
      <p:sp>
        <p:nvSpPr>
          <p:cNvPr id="2" name="TextBox 8"/>
          <p:cNvSpPr txBox="1">
            <a:spLocks noChangeArrowheads="1"/>
          </p:cNvSpPr>
          <p:nvPr/>
        </p:nvSpPr>
        <p:spPr bwMode="auto">
          <a:xfrm>
            <a:off x="900113" y="692150"/>
            <a:ext cx="63579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000">
                <a:latin typeface="Times New Roman" panose="02020603050405020304" pitchFamily="18" charset="0"/>
              </a:rPr>
              <a:t>Ví du1: Sgk/19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258"/>
                                        </p:tgtEl>
                                        <p:attrNameLst>
                                          <p:attrName>style.visibility</p:attrName>
                                        </p:attrNameLst>
                                      </p:cBhvr>
                                      <p:to>
                                        <p:strVal val="visible"/>
                                      </p:to>
                                    </p:set>
                                    <p:animEffect transition="in" filter="box(in)">
                                      <p:cBhvr>
                                        <p:cTn id="7" dur="500"/>
                                        <p:tgtEl>
                                          <p:spTgt spid="102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10244">
                                            <p:txEl>
                                              <p:pRg st="0" end="0"/>
                                            </p:txEl>
                                          </p:spTgt>
                                        </p:tgtEl>
                                        <p:attrNameLst>
                                          <p:attrName>style.visibility</p:attrName>
                                        </p:attrNameLst>
                                      </p:cBhvr>
                                      <p:to>
                                        <p:strVal val="visible"/>
                                      </p:to>
                                    </p:set>
                                    <p:animEffect transition="in" filter="diamond(in)">
                                      <p:cBhvr>
                                        <p:cTn id="22" dur="2000"/>
                                        <p:tgtEl>
                                          <p:spTgt spid="10244">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10244">
                                            <p:txEl>
                                              <p:pRg st="1" end="1"/>
                                            </p:txEl>
                                          </p:spTgt>
                                        </p:tgtEl>
                                        <p:attrNameLst>
                                          <p:attrName>style.visibility</p:attrName>
                                        </p:attrNameLst>
                                      </p:cBhvr>
                                      <p:to>
                                        <p:strVal val="visible"/>
                                      </p:to>
                                    </p:set>
                                    <p:animEffect transition="in" filter="diamond(in)">
                                      <p:cBhvr>
                                        <p:cTn id="27" dur="2000"/>
                                        <p:tgtEl>
                                          <p:spTgt spid="10244">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nodeType="clickEffect">
                                  <p:stCondLst>
                                    <p:cond delay="0"/>
                                  </p:stCondLst>
                                  <p:childTnLst>
                                    <p:set>
                                      <p:cBhvr>
                                        <p:cTn id="31" dur="1" fill="hold">
                                          <p:stCondLst>
                                            <p:cond delay="0"/>
                                          </p:stCondLst>
                                        </p:cTn>
                                        <p:tgtEl>
                                          <p:spTgt spid="10244">
                                            <p:txEl>
                                              <p:pRg st="2" end="2"/>
                                            </p:txEl>
                                          </p:spTgt>
                                        </p:tgtEl>
                                        <p:attrNameLst>
                                          <p:attrName>style.visibility</p:attrName>
                                        </p:attrNameLst>
                                      </p:cBhvr>
                                      <p:to>
                                        <p:strVal val="visible"/>
                                      </p:to>
                                    </p:set>
                                    <p:animEffect transition="in" filter="diamond(in)">
                                      <p:cBhvr>
                                        <p:cTn id="32" dur="2000"/>
                                        <p:tgtEl>
                                          <p:spTgt spid="10244">
                                            <p:txEl>
                                              <p:pRg st="2" end="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nodeType="clickEffect">
                                  <p:stCondLst>
                                    <p:cond delay="0"/>
                                  </p:stCondLst>
                                  <p:childTnLst>
                                    <p:set>
                                      <p:cBhvr>
                                        <p:cTn id="36" dur="1" fill="hold">
                                          <p:stCondLst>
                                            <p:cond delay="0"/>
                                          </p:stCondLst>
                                        </p:cTn>
                                        <p:tgtEl>
                                          <p:spTgt spid="10244">
                                            <p:txEl>
                                              <p:pRg st="3" end="3"/>
                                            </p:txEl>
                                          </p:spTgt>
                                        </p:tgtEl>
                                        <p:attrNameLst>
                                          <p:attrName>style.visibility</p:attrName>
                                        </p:attrNameLst>
                                      </p:cBhvr>
                                      <p:to>
                                        <p:strVal val="visible"/>
                                      </p:to>
                                    </p:set>
                                    <p:animEffect transition="in" filter="diamond(in)">
                                      <p:cBhvr>
                                        <p:cTn id="37" dur="2000"/>
                                        <p:tgtEl>
                                          <p:spTgt spid="1024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10244">
                                            <p:txEl>
                                              <p:pRg st="4" end="4"/>
                                            </p:txEl>
                                          </p:spTgt>
                                        </p:tgtEl>
                                        <p:attrNameLst>
                                          <p:attrName>style.visibility</p:attrName>
                                        </p:attrNameLst>
                                      </p:cBhvr>
                                      <p:to>
                                        <p:strVal val="visible"/>
                                      </p:to>
                                    </p:set>
                                    <p:animEffect transition="in" filter="diamond(in)">
                                      <p:cBhvr>
                                        <p:cTn id="42" dur="2000"/>
                                        <p:tgtEl>
                                          <p:spTgt spid="10244">
                                            <p:txEl>
                                              <p:pRg st="4" end="4"/>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blinds(horizontal)">
                                      <p:cBhvr>
                                        <p:cTn id="47" dur="500"/>
                                        <p:tgtEl>
                                          <p:spTgt spid="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box(in)">
                                      <p:cBhvr>
                                        <p:cTn id="52" dur="500"/>
                                        <p:tgtEl>
                                          <p:spTgt spid="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box(in)">
                                      <p:cBhvr>
                                        <p:cTn id="57" dur="500"/>
                                        <p:tgtEl>
                                          <p:spTgt spid="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8" presetClass="entr" presetSubtype="16" fill="hold"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diamond(in)">
                                      <p:cBhvr>
                                        <p:cTn id="62" dur="2000"/>
                                        <p:tgtEl>
                                          <p:spTgt spid="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8" presetClass="entr" presetSubtype="16" fill="hold" grpId="0" nodeType="clickEffect">
                                  <p:stCondLst>
                                    <p:cond delay="0"/>
                                  </p:stCondLst>
                                  <p:childTnLst>
                                    <p:set>
                                      <p:cBhvr>
                                        <p:cTn id="66" dur="1" fill="hold">
                                          <p:stCondLst>
                                            <p:cond delay="0"/>
                                          </p:stCondLst>
                                        </p:cTn>
                                        <p:tgtEl>
                                          <p:spTgt spid="10262"/>
                                        </p:tgtEl>
                                        <p:attrNameLst>
                                          <p:attrName>style.visibility</p:attrName>
                                        </p:attrNameLst>
                                      </p:cBhvr>
                                      <p:to>
                                        <p:strVal val="visible"/>
                                      </p:to>
                                    </p:set>
                                    <p:animEffect transition="in" filter="diamond(in)">
                                      <p:cBhvr>
                                        <p:cTn id="67" dur="2000"/>
                                        <p:tgtEl>
                                          <p:spTgt spid="10262"/>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8" presetClass="exit" presetSubtype="16" fill="hold" grpId="1" nodeType="clickEffect">
                                  <p:stCondLst>
                                    <p:cond delay="0"/>
                                  </p:stCondLst>
                                  <p:childTnLst>
                                    <p:animEffect transition="out" filter="diamond(in)">
                                      <p:cBhvr>
                                        <p:cTn id="71" dur="2000"/>
                                        <p:tgtEl>
                                          <p:spTgt spid="10262"/>
                                        </p:tgtEl>
                                      </p:cBhvr>
                                    </p:animEffect>
                                    <p:set>
                                      <p:cBhvr>
                                        <p:cTn id="72" dur="1" fill="hold">
                                          <p:stCondLst>
                                            <p:cond delay="1999"/>
                                          </p:stCondLst>
                                        </p:cTn>
                                        <p:tgtEl>
                                          <p:spTgt spid="10262"/>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0" presetClass="path" presetSubtype="0" accel="50000" decel="50000" fill="hold" nodeType="clickEffect">
                                  <p:stCondLst>
                                    <p:cond delay="0"/>
                                  </p:stCondLst>
                                  <p:childTnLst>
                                    <p:animMotion origin="layout" path="M 5.55112E-17 5.2729E-7 C 0.1599 -0.2352 0.32014 -0.46994 0.38438 -0.56383 " pathEditMode="relative" rAng="0" ptsTypes="aA">
                                      <p:cBhvr>
                                        <p:cTn id="76" dur="2000" fill="hold"/>
                                        <p:tgtEl>
                                          <p:spTgt spid="8"/>
                                        </p:tgtEl>
                                        <p:attrNameLst>
                                          <p:attrName>ppt_x</p:attrName>
                                          <p:attrName>ppt_y</p:attrName>
                                        </p:attrNameLst>
                                      </p:cBhvr>
                                      <p:rCtr x="19219" y="-28191"/>
                                    </p:animMotion>
                                  </p:childTnLst>
                                </p:cTn>
                              </p:par>
                            </p:childTnLst>
                          </p:cTn>
                        </p:par>
                      </p:childTnLst>
                    </p:cTn>
                  </p:par>
                  <p:par>
                    <p:cTn id="77" fill="hold" nodeType="clickPar">
                      <p:stCondLst>
                        <p:cond delay="indefinite"/>
                      </p:stCondLst>
                      <p:childTnLst>
                        <p:par>
                          <p:cTn id="78" fill="hold" nodeType="withGroup">
                            <p:stCondLst>
                              <p:cond delay="0"/>
                            </p:stCondLst>
                            <p:childTnLst>
                              <p:par>
                                <p:cTn id="79" presetID="64" presetClass="path" presetSubtype="0" accel="50000" decel="50000" fill="hold" nodeType="clickEffect">
                                  <p:stCondLst>
                                    <p:cond delay="0"/>
                                  </p:stCondLst>
                                  <p:childTnLst>
                                    <p:animMotion origin="layout" path="M 5.55112E-17 -1.83164E-6 L 0.38438 -0.27174 " pathEditMode="relative" rAng="0" ptsTypes="AA">
                                      <p:cBhvr>
                                        <p:cTn id="80" dur="2000" fill="hold"/>
                                        <p:tgtEl>
                                          <p:spTgt spid="6"/>
                                        </p:tgtEl>
                                        <p:attrNameLst>
                                          <p:attrName>ppt_x</p:attrName>
                                          <p:attrName>ppt_y</p:attrName>
                                        </p:attrNameLst>
                                      </p:cBhvr>
                                      <p:rCtr x="19219" y="-13599"/>
                                    </p:animMotion>
                                  </p:childTnLst>
                                </p:cTn>
                              </p:par>
                            </p:childTnLst>
                          </p:cTn>
                        </p:par>
                      </p:childTnLst>
                    </p:cTn>
                  </p:par>
                  <p:par>
                    <p:cTn id="81" fill="hold" nodeType="clickPar">
                      <p:stCondLst>
                        <p:cond delay="indefinite"/>
                      </p:stCondLst>
                      <p:childTnLst>
                        <p:par>
                          <p:cTn id="82" fill="hold" nodeType="withGroup">
                            <p:stCondLst>
                              <p:cond delay="0"/>
                            </p:stCondLst>
                            <p:childTnLst>
                              <p:par>
                                <p:cTn id="83" presetID="64" presetClass="path" presetSubtype="0" accel="50000" decel="50000" fill="hold" nodeType="clickEffect">
                                  <p:stCondLst>
                                    <p:cond delay="0"/>
                                  </p:stCondLst>
                                  <p:childTnLst>
                                    <p:animMotion origin="layout" path="M 5.55112E-17 3.19149E-6 L 0.38438 -0.54186 " pathEditMode="relative" rAng="0" ptsTypes="AA">
                                      <p:cBhvr>
                                        <p:cTn id="84" dur="2000" fill="hold"/>
                                        <p:tgtEl>
                                          <p:spTgt spid="5"/>
                                        </p:tgtEl>
                                        <p:attrNameLst>
                                          <p:attrName>ppt_x</p:attrName>
                                          <p:attrName>ppt_y</p:attrName>
                                        </p:attrNameLst>
                                      </p:cBhvr>
                                      <p:rCtr x="19219" y="-27105"/>
                                    </p:animMotion>
                                  </p:childTnLst>
                                </p:cTn>
                              </p:par>
                            </p:childTnLst>
                          </p:cTn>
                        </p:par>
                      </p:childTnLst>
                    </p:cTn>
                  </p:par>
                  <p:par>
                    <p:cTn id="85" fill="hold" nodeType="clickPar">
                      <p:stCondLst>
                        <p:cond delay="indefinite"/>
                      </p:stCondLst>
                      <p:childTnLst>
                        <p:par>
                          <p:cTn id="86" fill="hold" nodeType="withGroup">
                            <p:stCondLst>
                              <p:cond delay="0"/>
                            </p:stCondLst>
                            <p:childTnLst>
                              <p:par>
                                <p:cTn id="87" presetID="64" presetClass="path" presetSubtype="0" accel="50000" decel="50000" fill="hold" nodeType="clickEffect">
                                  <p:stCondLst>
                                    <p:cond delay="0"/>
                                  </p:stCondLst>
                                  <p:childTnLst>
                                    <p:animMotion origin="layout" path="M 5.55556E-7 -2.13691E-6 L 0.38056 -0.22895 " pathEditMode="relative" rAng="0" ptsTypes="AA">
                                      <p:cBhvr>
                                        <p:cTn id="88" dur="2000" fill="hold"/>
                                        <p:tgtEl>
                                          <p:spTgt spid="7"/>
                                        </p:tgtEl>
                                        <p:attrNameLst>
                                          <p:attrName>ppt_x</p:attrName>
                                          <p:attrName>ppt_y</p:attrName>
                                        </p:attrNameLst>
                                      </p:cBhvr>
                                      <p:rCtr x="19028" y="-114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262" grpId="0" animBg="1"/>
      <p:bldP spid="10262" grpId="1"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82" name="Group 34"/>
          <p:cNvGraphicFramePr>
            <a:graphicFrameLocks noGrp="1"/>
          </p:cNvGraphicFramePr>
          <p:nvPr>
            <p:ph/>
            <p:extLst>
              <p:ext uri="{D42A27DB-BD31-4B8C-83A1-F6EECF244321}">
                <p14:modId xmlns:p14="http://schemas.microsoft.com/office/powerpoint/2010/main" val="923715866"/>
              </p:ext>
            </p:extLst>
          </p:nvPr>
        </p:nvGraphicFramePr>
        <p:xfrm>
          <a:off x="900113" y="1412875"/>
          <a:ext cx="7786687" cy="5113973"/>
        </p:xfrm>
        <a:graphic>
          <a:graphicData uri="http://schemas.openxmlformats.org/drawingml/2006/table">
            <a:tbl>
              <a:tblPr/>
              <a:tblGrid>
                <a:gridCol w="1727200">
                  <a:extLst>
                    <a:ext uri="{9D8B030D-6E8A-4147-A177-3AD203B41FA5}">
                      <a16:colId xmlns:a16="http://schemas.microsoft.com/office/drawing/2014/main" val="20000"/>
                    </a:ext>
                  </a:extLst>
                </a:gridCol>
                <a:gridCol w="6059487">
                  <a:extLst>
                    <a:ext uri="{9D8B030D-6E8A-4147-A177-3AD203B41FA5}">
                      <a16:colId xmlns:a16="http://schemas.microsoft.com/office/drawing/2014/main" val="20001"/>
                    </a:ext>
                  </a:extLst>
                </a:gridCol>
              </a:tblGrid>
              <a:tr h="8588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800" b="0" i="0" u="none" strike="noStrike" cap="none" normalizeH="0" baseline="0" dirty="0" err="1" smtClean="0">
                          <a:ln>
                            <a:noFill/>
                          </a:ln>
                          <a:solidFill>
                            <a:srgbClr val="FF0000"/>
                          </a:solidFill>
                          <a:effectLst/>
                          <a:latin typeface="Times New Roman" panose="02020603050405020304" pitchFamily="18" charset="0"/>
                          <a:cs typeface="Arial" panose="020B0604020202020204" pitchFamily="34" charset="0"/>
                        </a:rPr>
                        <a:t>Tên</a:t>
                      </a:r>
                      <a:r>
                        <a:rPr kumimoji="0" lang="en-US" altLang="en-US" sz="2800" b="0" i="0" u="none" strike="noStrike" cap="none" normalizeH="0" baseline="0" dirty="0" smtClean="0">
                          <a:ln>
                            <a:noFill/>
                          </a:ln>
                          <a:solidFill>
                            <a:srgbClr val="FF0000"/>
                          </a:solidFill>
                          <a:effectLst/>
                          <a:latin typeface="Times New Roman" panose="02020603050405020304" pitchFamily="18" charset="0"/>
                          <a:cs typeface="Arial" panose="020B0604020202020204" pitchFamily="34" charset="0"/>
                        </a:rPr>
                        <a:t> </a:t>
                      </a:r>
                      <a:r>
                        <a:rPr kumimoji="0" lang="en-US" altLang="en-US" sz="2800" b="0" i="0" u="none" strike="noStrike" cap="none" normalizeH="0" baseline="0" dirty="0" err="1" smtClean="0">
                          <a:ln>
                            <a:noFill/>
                          </a:ln>
                          <a:solidFill>
                            <a:srgbClr val="FF0000"/>
                          </a:solidFill>
                          <a:effectLst/>
                          <a:latin typeface="Times New Roman" panose="02020603050405020304" pitchFamily="18" charset="0"/>
                          <a:cs typeface="Arial" panose="020B0604020202020204" pitchFamily="34" charset="0"/>
                        </a:rPr>
                        <a:t>kiểu</a:t>
                      </a:r>
                      <a:endParaRPr kumimoji="0" lang="en-US" altLang="en-US" sz="2800" b="0" i="0" u="none" strike="noStrike" cap="none" normalizeH="0" baseline="0" dirty="0" smtClean="0">
                        <a:ln>
                          <a:noFill/>
                        </a:ln>
                        <a:solidFill>
                          <a:srgbClr val="FF0000"/>
                        </a:solidFill>
                        <a:effectLst/>
                        <a:latin typeface="Times New Roman" panose="02020603050405020304" pitchFamily="18"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rgbClr val="FF0000"/>
                          </a:solidFill>
                          <a:effectLst/>
                          <a:latin typeface="Times New Roman" panose="02020603050405020304" pitchFamily="18" charset="0"/>
                          <a:cs typeface="Arial" panose="020B0604020202020204" pitchFamily="34" charset="0"/>
                        </a:rPr>
                        <a:t>Phạm vi giá trị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874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Byte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Các số nguyên từ 0 đến 255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588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rgbClr val="0000FF"/>
                          </a:solidFill>
                          <a:effectLst/>
                          <a:latin typeface="Times New Roman" panose="02020603050405020304" pitchFamily="18" charset="0"/>
                          <a:cs typeface="Arial" panose="020B0604020202020204" pitchFamily="34" charset="0"/>
                        </a:rPr>
                        <a:t>Integer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 Số nguyên trong khoảng từ:</a:t>
                      </a:r>
                      <a:br>
                        <a:rPr kumimoji="0" lang="en-US" altLang="en-US" sz="28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br>
                      <a:r>
                        <a:rPr kumimoji="0" lang="en-US" altLang="en-US" sz="28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 -32768 đến 32767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5725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rgbClr val="0000FF"/>
                          </a:solidFill>
                          <a:effectLst/>
                          <a:latin typeface="Times New Roman" panose="02020603050405020304" pitchFamily="18" charset="0"/>
                          <a:cs typeface="Arial" panose="020B0604020202020204" pitchFamily="34" charset="0"/>
                        </a:rPr>
                        <a:t>Real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 Số thực trong khoảng từ: </a:t>
                      </a:r>
                      <a:br>
                        <a:rPr kumimoji="0" lang="en-US" altLang="en-US" sz="28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br>
                      <a:r>
                        <a:rPr kumimoji="0" lang="en-US" altLang="en-US" sz="28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2.9 x 10</a:t>
                      </a:r>
                      <a:r>
                        <a:rPr kumimoji="0" lang="en-US" altLang="en-US" sz="2800" b="0" i="0" u="none" strike="noStrike" cap="none" normalizeH="0" baseline="30000" smtClean="0">
                          <a:ln>
                            <a:noFill/>
                          </a:ln>
                          <a:solidFill>
                            <a:schemeClr val="tx1"/>
                          </a:solidFill>
                          <a:effectLst/>
                          <a:latin typeface="Times New Roman" panose="02020603050405020304" pitchFamily="18" charset="0"/>
                          <a:cs typeface="Arial" panose="020B0604020202020204" pitchFamily="34" charset="0"/>
                        </a:rPr>
                        <a:t>-39 </a:t>
                      </a:r>
                      <a:r>
                        <a:rPr kumimoji="0" lang="en-US" altLang="en-US" sz="28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đến 1.7 x 10</a:t>
                      </a:r>
                      <a:r>
                        <a:rPr kumimoji="0" lang="en-US" altLang="en-US" sz="2800" b="0" i="0" u="none" strike="noStrike" cap="none" normalizeH="0" baseline="30000" smtClean="0">
                          <a:ln>
                            <a:noFill/>
                          </a:ln>
                          <a:solidFill>
                            <a:schemeClr val="tx1"/>
                          </a:solidFill>
                          <a:effectLst/>
                          <a:latin typeface="Times New Roman" panose="02020603050405020304" pitchFamily="18" charset="0"/>
                          <a:cs typeface="Arial" panose="020B0604020202020204" pitchFamily="34" charset="0"/>
                        </a:rPr>
                        <a:t>38</a:t>
                      </a:r>
                      <a:r>
                        <a:rPr kumimoji="0" lang="en-US" altLang="en-US" sz="28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 và số 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874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rgbClr val="0000FF"/>
                          </a:solidFill>
                          <a:effectLst/>
                          <a:latin typeface="Times New Roman" panose="02020603050405020304" pitchFamily="18" charset="0"/>
                          <a:cs typeface="Arial" panose="020B0604020202020204" pitchFamily="34" charset="0"/>
                        </a:rPr>
                        <a:t>Char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Một kí tự trong bảng chữ cái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905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rgbClr val="0000FF"/>
                          </a:solidFill>
                          <a:effectLst/>
                          <a:latin typeface="Times New Roman" panose="02020603050405020304" pitchFamily="18" charset="0"/>
                          <a:cs typeface="Arial" panose="020B0604020202020204" pitchFamily="34" charset="0"/>
                        </a:rPr>
                        <a:t>String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Xâu kí tự tối đa gồm 255 kí tự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0" y="44450"/>
            <a:ext cx="8893175" cy="609600"/>
          </a:xfrm>
          <a:prstGeom prst="rect">
            <a:avLst/>
          </a:prstGeom>
          <a:noFill/>
          <a:ln w="9525">
            <a:noFill/>
            <a:miter lim="800000"/>
            <a:headEnd/>
            <a:tailEnd/>
          </a:ln>
          <a:effectLst/>
        </p:spPr>
        <p:txBody>
          <a:bodyPr>
            <a:spAutoFit/>
          </a:bodyPr>
          <a:lstStyle/>
          <a:p>
            <a:pPr eaLnBrk="1" hangingPunct="1">
              <a:spcBef>
                <a:spcPct val="50000"/>
              </a:spcBef>
              <a:defRPr/>
            </a:pPr>
            <a:r>
              <a:rPr lang="en-US" sz="3400" b="1" dirty="0">
                <a:solidFill>
                  <a:srgbClr val="0000FF"/>
                </a:solidFill>
                <a:effectLst>
                  <a:outerShdw blurRad="38100" dist="38100" dir="2700000" algn="tl">
                    <a:srgbClr val="C0C0C0"/>
                  </a:outerShdw>
                </a:effectLst>
                <a:latin typeface="Times New Roman" pitchFamily="18" charset="0"/>
                <a:cs typeface="Times New Roman" pitchFamily="18" charset="0"/>
              </a:rPr>
              <a:t>1. </a:t>
            </a:r>
            <a:r>
              <a:rPr lang="en-US" sz="3400" b="1" dirty="0" err="1">
                <a:solidFill>
                  <a:srgbClr val="0000FF"/>
                </a:solidFill>
                <a:effectLst>
                  <a:outerShdw blurRad="38100" dist="38100" dir="2700000" algn="tl">
                    <a:srgbClr val="C0C0C0"/>
                  </a:outerShdw>
                </a:effectLst>
                <a:latin typeface="Times New Roman" pitchFamily="18" charset="0"/>
                <a:cs typeface="Times New Roman" pitchFamily="18" charset="0"/>
              </a:rPr>
              <a:t>Dữ</a:t>
            </a:r>
            <a:r>
              <a:rPr lang="en-US" sz="34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400" b="1" dirty="0" err="1">
                <a:solidFill>
                  <a:srgbClr val="0000FF"/>
                </a:solidFill>
                <a:effectLst>
                  <a:outerShdw blurRad="38100" dist="38100" dir="2700000" algn="tl">
                    <a:srgbClr val="C0C0C0"/>
                  </a:outerShdw>
                </a:effectLst>
                <a:latin typeface="Times New Roman" pitchFamily="18" charset="0"/>
                <a:cs typeface="Times New Roman" pitchFamily="18" charset="0"/>
              </a:rPr>
              <a:t>liệu</a:t>
            </a:r>
            <a:r>
              <a:rPr lang="en-US" sz="34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400" b="1" dirty="0" err="1">
                <a:solidFill>
                  <a:srgbClr val="0000FF"/>
                </a:solidFill>
                <a:effectLst>
                  <a:outerShdw blurRad="38100" dist="38100" dir="2700000" algn="tl">
                    <a:srgbClr val="C0C0C0"/>
                  </a:outerShdw>
                </a:effectLst>
                <a:latin typeface="Times New Roman" pitchFamily="18" charset="0"/>
                <a:cs typeface="Times New Roman" pitchFamily="18" charset="0"/>
              </a:rPr>
              <a:t>và</a:t>
            </a:r>
            <a:r>
              <a:rPr lang="en-US" sz="34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400" b="1" dirty="0" err="1">
                <a:solidFill>
                  <a:srgbClr val="0000FF"/>
                </a:solidFill>
                <a:effectLst>
                  <a:outerShdw blurRad="38100" dist="38100" dir="2700000" algn="tl">
                    <a:srgbClr val="C0C0C0"/>
                  </a:outerShdw>
                </a:effectLst>
                <a:latin typeface="Times New Roman" pitchFamily="18" charset="0"/>
                <a:cs typeface="Times New Roman" pitchFamily="18" charset="0"/>
              </a:rPr>
              <a:t>kiểu</a:t>
            </a:r>
            <a:r>
              <a:rPr lang="en-US" sz="34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400" b="1" dirty="0" err="1">
                <a:solidFill>
                  <a:srgbClr val="0000FF"/>
                </a:solidFill>
                <a:effectLst>
                  <a:outerShdw blurRad="38100" dist="38100" dir="2700000" algn="tl">
                    <a:srgbClr val="C0C0C0"/>
                  </a:outerShdw>
                </a:effectLst>
                <a:latin typeface="Times New Roman" pitchFamily="18" charset="0"/>
                <a:cs typeface="Times New Roman" pitchFamily="18" charset="0"/>
              </a:rPr>
              <a:t>dữ</a:t>
            </a:r>
            <a:r>
              <a:rPr lang="en-US" sz="34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400" b="1" dirty="0" err="1">
                <a:solidFill>
                  <a:srgbClr val="0000FF"/>
                </a:solidFill>
                <a:effectLst>
                  <a:outerShdw blurRad="38100" dist="38100" dir="2700000" algn="tl">
                    <a:srgbClr val="C0C0C0"/>
                  </a:outerShdw>
                </a:effectLst>
                <a:latin typeface="Times New Roman" pitchFamily="18" charset="0"/>
                <a:cs typeface="Times New Roman" pitchFamily="18" charset="0"/>
              </a:rPr>
              <a:t>liệu</a:t>
            </a:r>
            <a:r>
              <a:rPr lang="en-US" sz="3400" b="1" dirty="0">
                <a:solidFill>
                  <a:srgbClr val="0000FF"/>
                </a:solidFill>
                <a:effectLst>
                  <a:outerShdw blurRad="38100" dist="38100" dir="2700000" algn="tl">
                    <a:srgbClr val="C0C0C0"/>
                  </a:outerShdw>
                </a:effectLst>
                <a:latin typeface="Times New Roman" pitchFamily="18" charset="0"/>
                <a:cs typeface="Times New Roman" pitchFamily="18" charset="0"/>
              </a:rPr>
              <a:t>:</a:t>
            </a:r>
          </a:p>
        </p:txBody>
      </p:sp>
      <p:sp>
        <p:nvSpPr>
          <p:cNvPr id="8215" name="Text Box 40"/>
          <p:cNvSpPr txBox="1">
            <a:spLocks noChangeArrowheads="1"/>
          </p:cNvSpPr>
          <p:nvPr/>
        </p:nvSpPr>
        <p:spPr bwMode="auto">
          <a:xfrm>
            <a:off x="900113" y="5334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u="sng">
                <a:solidFill>
                  <a:srgbClr val="0000FF"/>
                </a:solidFill>
                <a:latin typeface="Times New Roman" panose="02020603050405020304" pitchFamily="18" charset="0"/>
                <a:cs typeface="Times New Roman" panose="02020603050405020304" pitchFamily="18" charset="0"/>
              </a:rPr>
              <a:t>Ví dụ 2</a:t>
            </a:r>
            <a:r>
              <a:rPr lang="en-US" altLang="en-US" sz="2800">
                <a:latin typeface="Times New Roman" panose="02020603050405020304" pitchFamily="18" charset="0"/>
                <a:cs typeface="Times New Roman" panose="02020603050405020304" pitchFamily="18" charset="0"/>
              </a:rPr>
              <a:t>: Sgk/20 (Bảng 1)</a:t>
            </a:r>
          </a:p>
        </p:txBody>
      </p:sp>
      <p:pic>
        <p:nvPicPr>
          <p:cNvPr id="7" name="Picture 6" descr="Tay viÕ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476250"/>
            <a:ext cx="7032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243" name="Group 51"/>
          <p:cNvGraphicFramePr>
            <a:graphicFrameLocks noGrp="1"/>
          </p:cNvGraphicFramePr>
          <p:nvPr/>
        </p:nvGraphicFramePr>
        <p:xfrm>
          <a:off x="900113" y="1412875"/>
          <a:ext cx="7786687" cy="5113973"/>
        </p:xfrm>
        <a:graphic>
          <a:graphicData uri="http://schemas.openxmlformats.org/drawingml/2006/table">
            <a:tbl>
              <a:tblPr/>
              <a:tblGrid>
                <a:gridCol w="1727200">
                  <a:extLst>
                    <a:ext uri="{9D8B030D-6E8A-4147-A177-3AD203B41FA5}">
                      <a16:colId xmlns:a16="http://schemas.microsoft.com/office/drawing/2014/main" val="20000"/>
                    </a:ext>
                  </a:extLst>
                </a:gridCol>
                <a:gridCol w="6059487">
                  <a:extLst>
                    <a:ext uri="{9D8B030D-6E8A-4147-A177-3AD203B41FA5}">
                      <a16:colId xmlns:a16="http://schemas.microsoft.com/office/drawing/2014/main" val="20001"/>
                    </a:ext>
                  </a:extLst>
                </a:gridCol>
              </a:tblGrid>
              <a:tr h="8588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rgbClr val="FF0000"/>
                          </a:solidFill>
                          <a:effectLst/>
                          <a:latin typeface="Times New Roman" panose="02020603050405020304" pitchFamily="18" charset="0"/>
                          <a:cs typeface="Arial" panose="020B0604020202020204" pitchFamily="34" charset="0"/>
                        </a:rPr>
                        <a:t>Tên kiểu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rgbClr val="FF0000"/>
                          </a:solidFill>
                          <a:effectLst/>
                          <a:latin typeface="Times New Roman" panose="02020603050405020304" pitchFamily="18" charset="0"/>
                          <a:cs typeface="Arial" panose="020B0604020202020204" pitchFamily="34" charset="0"/>
                        </a:rPr>
                        <a:t>Phạm vi giá trị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874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rgbClr val="0000FF"/>
                          </a:solidFill>
                          <a:effectLst/>
                          <a:latin typeface="Arial" panose="020B0604020202020204" pitchFamily="34" charset="0"/>
                          <a:cs typeface="Arial" panose="020B0604020202020204" pitchFamily="34" charset="0"/>
                        </a:rPr>
                        <a:t>Byte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Các số nguyên từ 0 đến 255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588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rgbClr val="0000FF"/>
                          </a:solidFill>
                          <a:effectLst/>
                          <a:latin typeface="Times New Roman" panose="02020603050405020304" pitchFamily="18" charset="0"/>
                          <a:cs typeface="Arial" panose="020B0604020202020204" pitchFamily="34" charset="0"/>
                        </a:rPr>
                        <a:t>Integer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 Số nguyên trong khoảng từ:</a:t>
                      </a:r>
                      <a:br>
                        <a:rPr kumimoji="0" lang="en-US" altLang="en-US" sz="28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br>
                      <a:r>
                        <a:rPr kumimoji="0" lang="en-US" altLang="en-US" sz="28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 -32768 đến 32767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5725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rgbClr val="0000FF"/>
                          </a:solidFill>
                          <a:effectLst/>
                          <a:latin typeface="Times New Roman" panose="02020603050405020304" pitchFamily="18" charset="0"/>
                          <a:cs typeface="Arial" panose="020B0604020202020204" pitchFamily="34" charset="0"/>
                        </a:rPr>
                        <a:t>Real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 Số thực trong khoảng từ: </a:t>
                      </a:r>
                      <a:br>
                        <a:rPr kumimoji="0" lang="en-US" altLang="en-US" sz="28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br>
                      <a:r>
                        <a:rPr kumimoji="0" lang="en-US" altLang="en-US" sz="28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2.9 x 10</a:t>
                      </a:r>
                      <a:r>
                        <a:rPr kumimoji="0" lang="en-US" altLang="en-US" sz="2800" b="0" i="0" u="none" strike="noStrike" cap="none" normalizeH="0" baseline="30000" smtClean="0">
                          <a:ln>
                            <a:noFill/>
                          </a:ln>
                          <a:solidFill>
                            <a:schemeClr val="tx1"/>
                          </a:solidFill>
                          <a:effectLst/>
                          <a:latin typeface="Times New Roman" panose="02020603050405020304" pitchFamily="18" charset="0"/>
                          <a:cs typeface="Arial" panose="020B0604020202020204" pitchFamily="34" charset="0"/>
                        </a:rPr>
                        <a:t>-39 </a:t>
                      </a:r>
                      <a:r>
                        <a:rPr kumimoji="0" lang="en-US" altLang="en-US" sz="28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đến 1.7 x 10</a:t>
                      </a:r>
                      <a:r>
                        <a:rPr kumimoji="0" lang="en-US" altLang="en-US" sz="2800" b="0" i="0" u="none" strike="noStrike" cap="none" normalizeH="0" baseline="30000" smtClean="0">
                          <a:ln>
                            <a:noFill/>
                          </a:ln>
                          <a:solidFill>
                            <a:schemeClr val="tx1"/>
                          </a:solidFill>
                          <a:effectLst/>
                          <a:latin typeface="Times New Roman" panose="02020603050405020304" pitchFamily="18" charset="0"/>
                          <a:cs typeface="Arial" panose="020B0604020202020204" pitchFamily="34" charset="0"/>
                        </a:rPr>
                        <a:t>38</a:t>
                      </a:r>
                      <a:r>
                        <a:rPr kumimoji="0" lang="en-US" altLang="en-US" sz="28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 và số 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874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rgbClr val="0000FF"/>
                          </a:solidFill>
                          <a:effectLst/>
                          <a:latin typeface="Times New Roman" panose="02020603050405020304" pitchFamily="18" charset="0"/>
                          <a:cs typeface="Arial" panose="020B0604020202020204" pitchFamily="34" charset="0"/>
                        </a:rPr>
                        <a:t>Char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Một kí tự trong bảng chữ cái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905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rgbClr val="0000FF"/>
                          </a:solidFill>
                          <a:effectLst/>
                          <a:latin typeface="Times New Roman" panose="02020603050405020304" pitchFamily="18" charset="0"/>
                          <a:cs typeface="Arial" panose="020B0604020202020204" pitchFamily="34" charset="0"/>
                        </a:rPr>
                        <a:t>String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Xâu kí tự tối đa gồm 255 kí tự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6" name="Rectangle 5"/>
          <p:cNvSpPr>
            <a:spLocks noChangeArrowheads="1"/>
          </p:cNvSpPr>
          <p:nvPr/>
        </p:nvSpPr>
        <p:spPr bwMode="auto">
          <a:xfrm>
            <a:off x="457200" y="1816100"/>
            <a:ext cx="8229600"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a:t>* Lưu ý: Trong Pascal, để cho chương trình dịch hiểu dãy chữ số là kiểu xâu. Ta phải đặt dãy số đó trong cặp dấu nháy đơn.  Ví dụ: ‘1’;   ‘23623’;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8243"/>
                                        </p:tgtEl>
                                      </p:cBhvr>
                                    </p:animEffect>
                                    <p:set>
                                      <p:cBhvr>
                                        <p:cTn id="7" dur="1" fill="hold">
                                          <p:stCondLst>
                                            <p:cond delay="499"/>
                                          </p:stCondLst>
                                        </p:cTn>
                                        <p:tgtEl>
                                          <p:spTgt spid="8243"/>
                                        </p:tgtEl>
                                        <p:attrNameLst>
                                          <p:attrName>style.visibility</p:attrName>
                                        </p:attrNameLst>
                                      </p:cBhvr>
                                      <p:to>
                                        <p:strVal val="hidden"/>
                                      </p:to>
                                    </p:set>
                                  </p:childTnLst>
                                </p:cTn>
                              </p:par>
                              <p:par>
                                <p:cTn id="8" presetID="4" presetClass="entr" presetSubtype="16"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box(in)">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0" y="987425"/>
            <a:ext cx="95011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000">
                <a:latin typeface="Times New Roman" panose="02020603050405020304" pitchFamily="18" charset="0"/>
                <a:cs typeface="Times New Roman" panose="02020603050405020304" pitchFamily="18" charset="0"/>
              </a:rPr>
              <a:t>Em hãy hoàn thành bài tập sau:</a:t>
            </a:r>
            <a:r>
              <a:rPr lang="en-US" altLang="en-US" sz="3000" b="1">
                <a:latin typeface="Times New Roman" panose="02020603050405020304" pitchFamily="18" charset="0"/>
                <a:cs typeface="Times New Roman" panose="02020603050405020304" pitchFamily="18" charset="0"/>
              </a:rPr>
              <a:t> Điền dấu x vào ô lựa chọn</a:t>
            </a:r>
            <a:endParaRPr lang="en-US" altLang="en-US" sz="3000" b="1" u="sng">
              <a:latin typeface="Times New Roman" panose="02020603050405020304" pitchFamily="18" charset="0"/>
              <a:cs typeface="Times New Roman" panose="02020603050405020304" pitchFamily="18" charset="0"/>
            </a:endParaRPr>
          </a:p>
        </p:txBody>
      </p:sp>
      <p:graphicFrame>
        <p:nvGraphicFramePr>
          <p:cNvPr id="12375" name="Group 87"/>
          <p:cNvGraphicFramePr>
            <a:graphicFrameLocks noGrp="1"/>
          </p:cNvGraphicFramePr>
          <p:nvPr/>
        </p:nvGraphicFramePr>
        <p:xfrm>
          <a:off x="369888" y="1628775"/>
          <a:ext cx="8774112" cy="4986339"/>
        </p:xfrm>
        <a:graphic>
          <a:graphicData uri="http://schemas.openxmlformats.org/drawingml/2006/table">
            <a:tbl>
              <a:tblPr/>
              <a:tblGrid>
                <a:gridCol w="9144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687512">
                  <a:extLst>
                    <a:ext uri="{9D8B030D-6E8A-4147-A177-3AD203B41FA5}">
                      <a16:colId xmlns:a16="http://schemas.microsoft.com/office/drawing/2014/main" val="20005"/>
                    </a:ext>
                  </a:extLst>
                </a:gridCol>
              </a:tblGrid>
              <a:tr h="838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500" b="1" i="0" u="none" strike="noStrike" cap="none" normalizeH="0" baseline="0" smtClean="0">
                          <a:ln>
                            <a:noFill/>
                          </a:ln>
                          <a:solidFill>
                            <a:srgbClr val="0000FF"/>
                          </a:solidFill>
                          <a:effectLst>
                            <a:outerShdw blurRad="38100" dist="38100" dir="2700000" algn="tl">
                              <a:srgbClr val="000000"/>
                            </a:outerShdw>
                          </a:effectLst>
                          <a:latin typeface="Times New Roman" pitchFamily="18" charset="0"/>
                          <a:cs typeface="Times New Roman" pitchFamily="18" charset="0"/>
                        </a:rPr>
                        <a:t>STT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500" b="1" i="0" u="none" strike="noStrike" cap="none" normalizeH="0" baseline="0" smtClean="0">
                          <a:ln>
                            <a:noFill/>
                          </a:ln>
                          <a:solidFill>
                            <a:srgbClr val="0000FF"/>
                          </a:solidFill>
                          <a:effectLst>
                            <a:outerShdw blurRad="38100" dist="38100" dir="2700000" algn="tl">
                              <a:srgbClr val="000000"/>
                            </a:outerShdw>
                          </a:effectLst>
                          <a:latin typeface="Times New Roman" pitchFamily="18" charset="0"/>
                          <a:cs typeface="Times New Roman" pitchFamily="18" charset="0"/>
                        </a:rPr>
                        <a:t>Dữ liệu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500" b="1" i="0" u="none" strike="noStrike" cap="none" normalizeH="0" baseline="0" smtClean="0">
                          <a:ln>
                            <a:noFill/>
                          </a:ln>
                          <a:solidFill>
                            <a:srgbClr val="0000FF"/>
                          </a:solidFill>
                          <a:effectLst>
                            <a:outerShdw blurRad="38100" dist="38100" dir="2700000" algn="tl">
                              <a:srgbClr val="000000"/>
                            </a:outerShdw>
                          </a:effectLst>
                          <a:latin typeface="Times New Roman" pitchFamily="18" charset="0"/>
                          <a:cs typeface="Times New Roman" pitchFamily="18" charset="0"/>
                        </a:rPr>
                        <a:t>Integer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FF"/>
                          </a:solidFill>
                          <a:effectLst>
                            <a:outerShdw blurRad="38100" dist="38100" dir="2700000" algn="tl">
                              <a:srgbClr val="000000"/>
                            </a:outerShdw>
                          </a:effectLst>
                          <a:latin typeface="Times New Roman" pitchFamily="18" charset="0"/>
                          <a:cs typeface="Times New Roman" pitchFamily="18" charset="0"/>
                        </a:rPr>
                        <a:t>(số nguyên)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500" b="1" i="0" u="none" strike="noStrike" cap="none" normalizeH="0" baseline="0" smtClean="0">
                          <a:ln>
                            <a:noFill/>
                          </a:ln>
                          <a:solidFill>
                            <a:srgbClr val="0000FF"/>
                          </a:solidFill>
                          <a:effectLst>
                            <a:outerShdw blurRad="38100" dist="38100" dir="2700000" algn="tl">
                              <a:srgbClr val="000000"/>
                            </a:outerShdw>
                          </a:effectLst>
                          <a:latin typeface="Times New Roman" pitchFamily="18" charset="0"/>
                          <a:cs typeface="Times New Roman" pitchFamily="18" charset="0"/>
                        </a:rPr>
                        <a:t>Real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FF"/>
                          </a:solidFill>
                          <a:effectLst>
                            <a:outerShdw blurRad="38100" dist="38100" dir="2700000" algn="tl">
                              <a:srgbClr val="000000"/>
                            </a:outerShdw>
                          </a:effectLst>
                          <a:latin typeface="Times New Roman" pitchFamily="18" charset="0"/>
                          <a:cs typeface="Times New Roman" pitchFamily="18" charset="0"/>
                        </a:rPr>
                        <a:t>(số thực)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500" b="1" i="0" u="none" strike="noStrike" cap="none" normalizeH="0" baseline="0" smtClean="0">
                          <a:ln>
                            <a:noFill/>
                          </a:ln>
                          <a:solidFill>
                            <a:srgbClr val="0000FF"/>
                          </a:solidFill>
                          <a:effectLst>
                            <a:outerShdw blurRad="38100" dist="38100" dir="2700000" algn="tl">
                              <a:srgbClr val="000000"/>
                            </a:outerShdw>
                          </a:effectLst>
                          <a:latin typeface="Times New Roman" pitchFamily="18" charset="0"/>
                          <a:cs typeface="Times New Roman" pitchFamily="18" charset="0"/>
                        </a:rPr>
                        <a:t>Char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FF"/>
                          </a:solidFill>
                          <a:effectLst>
                            <a:outerShdw blurRad="38100" dist="38100" dir="2700000" algn="tl">
                              <a:srgbClr val="000000"/>
                            </a:outerShdw>
                          </a:effectLst>
                          <a:latin typeface="Times New Roman" pitchFamily="18" charset="0"/>
                          <a:cs typeface="Times New Roman" pitchFamily="18" charset="0"/>
                        </a:rPr>
                        <a:t>(kí tự)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500" b="1" i="0" u="none" strike="noStrike" cap="none" normalizeH="0" baseline="0" smtClean="0">
                          <a:ln>
                            <a:noFill/>
                          </a:ln>
                          <a:solidFill>
                            <a:srgbClr val="0000FF"/>
                          </a:solidFill>
                          <a:effectLst>
                            <a:outerShdw blurRad="38100" dist="38100" dir="2700000" algn="tl">
                              <a:srgbClr val="000000"/>
                            </a:outerShdw>
                          </a:effectLst>
                          <a:latin typeface="Times New Roman" pitchFamily="18" charset="0"/>
                          <a:cs typeface="Times New Roman" pitchFamily="18" charset="0"/>
                        </a:rPr>
                        <a:t>String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FF"/>
                          </a:solidFill>
                          <a:effectLst>
                            <a:outerShdw blurRad="38100" dist="38100" dir="2700000" algn="tl">
                              <a:srgbClr val="000000"/>
                            </a:outerShdw>
                          </a:effectLst>
                          <a:latin typeface="Times New Roman" pitchFamily="18" charset="0"/>
                          <a:cs typeface="Times New Roman" pitchFamily="18" charset="0"/>
                        </a:rPr>
                        <a:t>(Xâu kí tự)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r h="5181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cs typeface="Arial" pitchFamily="34" charset="0"/>
                        </a:rPr>
                        <a:t>24231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cs typeface="Arial" pitchFamily="34" charset="0"/>
                        </a:rPr>
                        <a:t>‘54231’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1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cs typeface="Arial" pitchFamily="34" charset="0"/>
                        </a:rPr>
                        <a:t>142.34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cs typeface="Arial" pitchFamily="34" charset="0"/>
                        </a:rPr>
                        <a:t>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81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cs typeface="Arial" pitchFamily="34" charset="0"/>
                        </a:rPr>
                        <a:t>- 346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81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cs typeface="Arial"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cs typeface="Arial" pitchFamily="34" charset="0"/>
                        </a:rPr>
                        <a:t>‘1/10/2008’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181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cs typeface="Arial" pitchFamily="34" charset="0"/>
                        </a:rPr>
                        <a:t>‘Lop 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8906" name="Text Box 234"/>
          <p:cNvSpPr txBox="1">
            <a:spLocks noChangeArrowheads="1"/>
          </p:cNvSpPr>
          <p:nvPr/>
        </p:nvSpPr>
        <p:spPr bwMode="auto">
          <a:xfrm flipV="1">
            <a:off x="3492500" y="2497138"/>
            <a:ext cx="762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a:solidFill>
                  <a:srgbClr val="FF3300"/>
                </a:solidFill>
              </a:rPr>
              <a:t>x</a:t>
            </a:r>
          </a:p>
        </p:txBody>
      </p:sp>
      <p:sp>
        <p:nvSpPr>
          <p:cNvPr id="28907" name="Text Box 235"/>
          <p:cNvSpPr txBox="1">
            <a:spLocks noChangeArrowheads="1"/>
          </p:cNvSpPr>
          <p:nvPr/>
        </p:nvSpPr>
        <p:spPr bwMode="auto">
          <a:xfrm>
            <a:off x="4859338" y="3429000"/>
            <a:ext cx="76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a:solidFill>
                  <a:srgbClr val="FF3300"/>
                </a:solidFill>
              </a:rPr>
              <a:t>x</a:t>
            </a:r>
          </a:p>
        </p:txBody>
      </p:sp>
      <p:sp>
        <p:nvSpPr>
          <p:cNvPr id="28908" name="Text Box 236"/>
          <p:cNvSpPr txBox="1">
            <a:spLocks noChangeArrowheads="1"/>
          </p:cNvSpPr>
          <p:nvPr/>
        </p:nvSpPr>
        <p:spPr bwMode="auto">
          <a:xfrm>
            <a:off x="7956550" y="2997200"/>
            <a:ext cx="76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a:solidFill>
                  <a:srgbClr val="FF3300"/>
                </a:solidFill>
              </a:rPr>
              <a:t>x</a:t>
            </a:r>
          </a:p>
        </p:txBody>
      </p:sp>
      <p:sp>
        <p:nvSpPr>
          <p:cNvPr id="28909" name="Text Box 237"/>
          <p:cNvSpPr txBox="1">
            <a:spLocks noChangeArrowheads="1"/>
          </p:cNvSpPr>
          <p:nvPr/>
        </p:nvSpPr>
        <p:spPr bwMode="auto">
          <a:xfrm>
            <a:off x="4787900" y="4005263"/>
            <a:ext cx="762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a:solidFill>
                  <a:srgbClr val="FF3300"/>
                </a:solidFill>
              </a:rPr>
              <a:t>x</a:t>
            </a:r>
          </a:p>
        </p:txBody>
      </p:sp>
      <p:sp>
        <p:nvSpPr>
          <p:cNvPr id="28910" name="Text Box 238"/>
          <p:cNvSpPr txBox="1">
            <a:spLocks noChangeArrowheads="1"/>
          </p:cNvSpPr>
          <p:nvPr/>
        </p:nvSpPr>
        <p:spPr bwMode="auto">
          <a:xfrm>
            <a:off x="3492500" y="4508500"/>
            <a:ext cx="76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a:solidFill>
                  <a:srgbClr val="FF3300"/>
                </a:solidFill>
              </a:rPr>
              <a:t>x</a:t>
            </a:r>
          </a:p>
        </p:txBody>
      </p:sp>
      <p:sp>
        <p:nvSpPr>
          <p:cNvPr id="28911" name="Text Box 239"/>
          <p:cNvSpPr txBox="1">
            <a:spLocks noChangeArrowheads="1"/>
          </p:cNvSpPr>
          <p:nvPr/>
        </p:nvSpPr>
        <p:spPr bwMode="auto">
          <a:xfrm>
            <a:off x="6084888" y="5084763"/>
            <a:ext cx="762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a:solidFill>
                  <a:srgbClr val="FF3300"/>
                </a:solidFill>
              </a:rPr>
              <a:t>x</a:t>
            </a:r>
          </a:p>
        </p:txBody>
      </p:sp>
      <p:sp>
        <p:nvSpPr>
          <p:cNvPr id="28912" name="Text Box 240"/>
          <p:cNvSpPr txBox="1">
            <a:spLocks noChangeArrowheads="1"/>
          </p:cNvSpPr>
          <p:nvPr/>
        </p:nvSpPr>
        <p:spPr bwMode="auto">
          <a:xfrm>
            <a:off x="8001000" y="6021388"/>
            <a:ext cx="762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a:solidFill>
                  <a:srgbClr val="FF3300"/>
                </a:solidFill>
              </a:rPr>
              <a:t>x</a:t>
            </a:r>
          </a:p>
        </p:txBody>
      </p:sp>
      <p:sp>
        <p:nvSpPr>
          <p:cNvPr id="28913" name="Text Box 241"/>
          <p:cNvSpPr txBox="1">
            <a:spLocks noChangeArrowheads="1"/>
          </p:cNvSpPr>
          <p:nvPr/>
        </p:nvSpPr>
        <p:spPr bwMode="auto">
          <a:xfrm>
            <a:off x="8001000" y="5516563"/>
            <a:ext cx="762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a:solidFill>
                  <a:srgbClr val="FF3300"/>
                </a:solidFill>
              </a:rPr>
              <a:t>x</a:t>
            </a:r>
          </a:p>
        </p:txBody>
      </p:sp>
      <p:sp>
        <p:nvSpPr>
          <p:cNvPr id="14" name="Text Box 3"/>
          <p:cNvSpPr txBox="1">
            <a:spLocks noChangeArrowheads="1"/>
          </p:cNvSpPr>
          <p:nvPr/>
        </p:nvSpPr>
        <p:spPr bwMode="auto">
          <a:xfrm>
            <a:off x="69850" y="528638"/>
            <a:ext cx="8893175" cy="554037"/>
          </a:xfrm>
          <a:prstGeom prst="rect">
            <a:avLst/>
          </a:prstGeom>
          <a:noFill/>
          <a:ln w="9525">
            <a:noFill/>
            <a:miter lim="800000"/>
            <a:headEnd/>
            <a:tailEnd/>
          </a:ln>
          <a:effectLst/>
        </p:spPr>
        <p:txBody>
          <a:bodyPr>
            <a:spAutoFit/>
          </a:bodyPr>
          <a:lstStyle/>
          <a:p>
            <a:pPr eaLnBrk="1" hangingPunct="1">
              <a:spcBef>
                <a:spcPct val="50000"/>
              </a:spcBef>
              <a:defRPr/>
            </a:pPr>
            <a:r>
              <a:rPr lang="en-US" sz="3000" b="1" dirty="0">
                <a:solidFill>
                  <a:srgbClr val="0000FF"/>
                </a:solidFill>
                <a:effectLst>
                  <a:outerShdw blurRad="38100" dist="38100" dir="2700000" algn="tl">
                    <a:srgbClr val="C0C0C0"/>
                  </a:outerShdw>
                </a:effectLst>
                <a:latin typeface="Times New Roman" pitchFamily="18" charset="0"/>
                <a:cs typeface="Times New Roman" pitchFamily="18" charset="0"/>
              </a:rPr>
              <a:t>1. </a:t>
            </a:r>
            <a:r>
              <a:rPr lang="en-US" sz="3000" b="1" dirty="0" err="1">
                <a:solidFill>
                  <a:srgbClr val="0000FF"/>
                </a:solidFill>
                <a:effectLst>
                  <a:outerShdw blurRad="38100" dist="38100" dir="2700000" algn="tl">
                    <a:srgbClr val="C0C0C0"/>
                  </a:outerShdw>
                </a:effectLst>
                <a:latin typeface="Times New Roman" pitchFamily="18" charset="0"/>
                <a:cs typeface="Times New Roman" pitchFamily="18" charset="0"/>
              </a:rPr>
              <a:t>Dữ</a:t>
            </a:r>
            <a:r>
              <a:rPr lang="en-US" sz="30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000" b="1" dirty="0" err="1">
                <a:solidFill>
                  <a:srgbClr val="0000FF"/>
                </a:solidFill>
                <a:effectLst>
                  <a:outerShdw blurRad="38100" dist="38100" dir="2700000" algn="tl">
                    <a:srgbClr val="C0C0C0"/>
                  </a:outerShdw>
                </a:effectLst>
                <a:latin typeface="Times New Roman" pitchFamily="18" charset="0"/>
                <a:cs typeface="Times New Roman" pitchFamily="18" charset="0"/>
              </a:rPr>
              <a:t>liệu</a:t>
            </a:r>
            <a:r>
              <a:rPr lang="en-US" sz="30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000" b="1" dirty="0" err="1">
                <a:solidFill>
                  <a:srgbClr val="0000FF"/>
                </a:solidFill>
                <a:effectLst>
                  <a:outerShdw blurRad="38100" dist="38100" dir="2700000" algn="tl">
                    <a:srgbClr val="C0C0C0"/>
                  </a:outerShdw>
                </a:effectLst>
                <a:latin typeface="Times New Roman" pitchFamily="18" charset="0"/>
                <a:cs typeface="Times New Roman" pitchFamily="18" charset="0"/>
              </a:rPr>
              <a:t>và</a:t>
            </a:r>
            <a:r>
              <a:rPr lang="en-US" sz="30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000" b="1" dirty="0" err="1">
                <a:solidFill>
                  <a:srgbClr val="0000FF"/>
                </a:solidFill>
                <a:effectLst>
                  <a:outerShdw blurRad="38100" dist="38100" dir="2700000" algn="tl">
                    <a:srgbClr val="C0C0C0"/>
                  </a:outerShdw>
                </a:effectLst>
                <a:latin typeface="Times New Roman" pitchFamily="18" charset="0"/>
                <a:cs typeface="Times New Roman" pitchFamily="18" charset="0"/>
              </a:rPr>
              <a:t>kiểu</a:t>
            </a:r>
            <a:r>
              <a:rPr lang="en-US" sz="30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000" b="1" dirty="0" err="1">
                <a:solidFill>
                  <a:srgbClr val="0000FF"/>
                </a:solidFill>
                <a:effectLst>
                  <a:outerShdw blurRad="38100" dist="38100" dir="2700000" algn="tl">
                    <a:srgbClr val="C0C0C0"/>
                  </a:outerShdw>
                </a:effectLst>
                <a:latin typeface="Times New Roman" pitchFamily="18" charset="0"/>
                <a:cs typeface="Times New Roman" pitchFamily="18" charset="0"/>
              </a:rPr>
              <a:t>dữ</a:t>
            </a:r>
            <a:r>
              <a:rPr lang="en-US" sz="30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000" b="1" dirty="0" err="1">
                <a:solidFill>
                  <a:srgbClr val="0000FF"/>
                </a:solidFill>
                <a:effectLst>
                  <a:outerShdw blurRad="38100" dist="38100" dir="2700000" algn="tl">
                    <a:srgbClr val="C0C0C0"/>
                  </a:outerShdw>
                </a:effectLst>
                <a:latin typeface="Times New Roman" pitchFamily="18" charset="0"/>
                <a:cs typeface="Times New Roman" pitchFamily="18" charset="0"/>
              </a:rPr>
              <a:t>liệu</a:t>
            </a:r>
            <a:r>
              <a:rPr lang="en-US" sz="3000" b="1" dirty="0">
                <a:solidFill>
                  <a:srgbClr val="0000FF"/>
                </a:solidFill>
                <a:effectLst>
                  <a:outerShdw blurRad="38100" dist="38100" dir="2700000" algn="tl">
                    <a:srgbClr val="C0C0C0"/>
                  </a:outerShdw>
                </a:effectLst>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906"/>
                                        </p:tgtEl>
                                        <p:attrNameLst>
                                          <p:attrName>style.visibility</p:attrName>
                                        </p:attrNameLst>
                                      </p:cBhvr>
                                      <p:to>
                                        <p:strVal val="visible"/>
                                      </p:to>
                                    </p:set>
                                    <p:animEffect transition="in" filter="checkerboard(across)">
                                      <p:cBhvr>
                                        <p:cTn id="7" dur="500"/>
                                        <p:tgtEl>
                                          <p:spTgt spid="289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8908">
                                            <p:txEl>
                                              <p:pRg st="0" end="0"/>
                                            </p:txEl>
                                          </p:spTgt>
                                        </p:tgtEl>
                                        <p:attrNameLst>
                                          <p:attrName>style.visibility</p:attrName>
                                        </p:attrNameLst>
                                      </p:cBhvr>
                                      <p:to>
                                        <p:strVal val="visible"/>
                                      </p:to>
                                    </p:set>
                                    <p:animEffect transition="in" filter="diamond(in)">
                                      <p:cBhvr>
                                        <p:cTn id="12" dur="500"/>
                                        <p:tgtEl>
                                          <p:spTgt spid="2890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8907"/>
                                        </p:tgtEl>
                                        <p:attrNameLst>
                                          <p:attrName>style.visibility</p:attrName>
                                        </p:attrNameLst>
                                      </p:cBhvr>
                                      <p:to>
                                        <p:strVal val="visible"/>
                                      </p:to>
                                    </p:set>
                                    <p:animEffect transition="in" filter="checkerboard(across)">
                                      <p:cBhvr>
                                        <p:cTn id="17" dur="500"/>
                                        <p:tgtEl>
                                          <p:spTgt spid="2890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28909"/>
                                        </p:tgtEl>
                                        <p:attrNameLst>
                                          <p:attrName>style.visibility</p:attrName>
                                        </p:attrNameLst>
                                      </p:cBhvr>
                                      <p:to>
                                        <p:strVal val="visible"/>
                                      </p:to>
                                    </p:set>
                                    <p:anim calcmode="lin" valueType="num">
                                      <p:cBhvr additive="base">
                                        <p:cTn id="22" dur="500" fill="hold"/>
                                        <p:tgtEl>
                                          <p:spTgt spid="28909"/>
                                        </p:tgtEl>
                                        <p:attrNameLst>
                                          <p:attrName>ppt_x</p:attrName>
                                        </p:attrNameLst>
                                      </p:cBhvr>
                                      <p:tavLst>
                                        <p:tav tm="0">
                                          <p:val>
                                            <p:strVal val="1+#ppt_w/2"/>
                                          </p:val>
                                        </p:tav>
                                        <p:tav tm="100000">
                                          <p:val>
                                            <p:strVal val="#ppt_x"/>
                                          </p:val>
                                        </p:tav>
                                      </p:tavLst>
                                    </p:anim>
                                    <p:anim calcmode="lin" valueType="num">
                                      <p:cBhvr additive="base">
                                        <p:cTn id="23" dur="500" fill="hold"/>
                                        <p:tgtEl>
                                          <p:spTgt spid="28909"/>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8910"/>
                                        </p:tgtEl>
                                        <p:attrNameLst>
                                          <p:attrName>style.visibility</p:attrName>
                                        </p:attrNameLst>
                                      </p:cBhvr>
                                      <p:to>
                                        <p:strVal val="visible"/>
                                      </p:to>
                                    </p:set>
                                    <p:animEffect transition="in" filter="blinds(horizontal)">
                                      <p:cBhvr>
                                        <p:cTn id="28" dur="500"/>
                                        <p:tgtEl>
                                          <p:spTgt spid="2891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nodeType="clickEffect">
                                  <p:stCondLst>
                                    <p:cond delay="0"/>
                                  </p:stCondLst>
                                  <p:childTnLst>
                                    <p:set>
                                      <p:cBhvr>
                                        <p:cTn id="32" dur="1" fill="hold">
                                          <p:stCondLst>
                                            <p:cond delay="0"/>
                                          </p:stCondLst>
                                        </p:cTn>
                                        <p:tgtEl>
                                          <p:spTgt spid="28911">
                                            <p:txEl>
                                              <p:pRg st="0" end="0"/>
                                            </p:txEl>
                                          </p:spTgt>
                                        </p:tgtEl>
                                        <p:attrNameLst>
                                          <p:attrName>style.visibility</p:attrName>
                                        </p:attrNameLst>
                                      </p:cBhvr>
                                      <p:to>
                                        <p:strVal val="visible"/>
                                      </p:to>
                                    </p:set>
                                    <p:animEffect transition="in" filter="checkerboard(across)">
                                      <p:cBhvr>
                                        <p:cTn id="33" dur="500"/>
                                        <p:tgtEl>
                                          <p:spTgt spid="28911">
                                            <p:txEl>
                                              <p:pRg st="0" end="0"/>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6" fill="hold" nodeType="clickEffect">
                                  <p:stCondLst>
                                    <p:cond delay="0"/>
                                  </p:stCondLst>
                                  <p:childTnLst>
                                    <p:set>
                                      <p:cBhvr>
                                        <p:cTn id="37" dur="1" fill="hold">
                                          <p:stCondLst>
                                            <p:cond delay="0"/>
                                          </p:stCondLst>
                                        </p:cTn>
                                        <p:tgtEl>
                                          <p:spTgt spid="28913">
                                            <p:txEl>
                                              <p:pRg st="0" end="0"/>
                                            </p:txEl>
                                          </p:spTgt>
                                        </p:tgtEl>
                                        <p:attrNameLst>
                                          <p:attrName>style.visibility</p:attrName>
                                        </p:attrNameLst>
                                      </p:cBhvr>
                                      <p:to>
                                        <p:strVal val="visible"/>
                                      </p:to>
                                    </p:set>
                                    <p:anim calcmode="lin" valueType="num">
                                      <p:cBhvr additive="base">
                                        <p:cTn id="38" dur="500" fill="hold"/>
                                        <p:tgtEl>
                                          <p:spTgt spid="28913">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289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16" presetClass="entr" presetSubtype="26" fill="hold" grpId="0" nodeType="clickEffect">
                                  <p:stCondLst>
                                    <p:cond delay="0"/>
                                  </p:stCondLst>
                                  <p:childTnLst>
                                    <p:set>
                                      <p:cBhvr>
                                        <p:cTn id="43" dur="1" fill="hold">
                                          <p:stCondLst>
                                            <p:cond delay="0"/>
                                          </p:stCondLst>
                                        </p:cTn>
                                        <p:tgtEl>
                                          <p:spTgt spid="28912"/>
                                        </p:tgtEl>
                                        <p:attrNameLst>
                                          <p:attrName>style.visibility</p:attrName>
                                        </p:attrNameLst>
                                      </p:cBhvr>
                                      <p:to>
                                        <p:strVal val="visible"/>
                                      </p:to>
                                    </p:set>
                                    <p:animEffect transition="in" filter="barn(inHorizontal)">
                                      <p:cBhvr>
                                        <p:cTn id="44" dur="500"/>
                                        <p:tgtEl>
                                          <p:spTgt spid="289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06" grpId="0"/>
      <p:bldP spid="28907" grpId="0"/>
      <p:bldP spid="28909" grpId="0"/>
      <p:bldP spid="28910" grpId="0"/>
      <p:bldP spid="289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a:spLocks noChangeArrowheads="1"/>
          </p:cNvSpPr>
          <p:nvPr/>
        </p:nvSpPr>
        <p:spPr bwMode="auto">
          <a:xfrm>
            <a:off x="2500313" y="1428750"/>
            <a:ext cx="4876800" cy="2286000"/>
          </a:xfrm>
          <a:prstGeom prst="cloudCallout">
            <a:avLst>
              <a:gd name="adj1" fmla="val -63961"/>
              <a:gd name="adj2" fmla="val 83994"/>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a:defRPr/>
            </a:pPr>
            <a:r>
              <a:rPr lang="en-US" sz="2800" b="1" i="1" dirty="0">
                <a:solidFill>
                  <a:schemeClr val="tx1"/>
                </a:solidFill>
                <a:latin typeface="Times New Roman" pitchFamily="18" charset="0"/>
                <a:cs typeface="Times New Roman" pitchFamily="18" charset="0"/>
              </a:rPr>
              <a:t>Ở </a:t>
            </a:r>
            <a:r>
              <a:rPr lang="en-US" sz="2800" b="1" i="1" dirty="0" err="1">
                <a:solidFill>
                  <a:schemeClr val="tx1"/>
                </a:solidFill>
                <a:latin typeface="Times New Roman" pitchFamily="18" charset="0"/>
                <a:cs typeface="Times New Roman" pitchFamily="18" charset="0"/>
              </a:rPr>
              <a:t>toán</a:t>
            </a:r>
            <a:r>
              <a:rPr lang="en-US" sz="2800" b="1" i="1" dirty="0">
                <a:solidFill>
                  <a:schemeClr val="tx1"/>
                </a:solidFill>
                <a:latin typeface="Times New Roman" pitchFamily="18" charset="0"/>
                <a:cs typeface="Times New Roman" pitchFamily="18" charset="0"/>
              </a:rPr>
              <a:t> </a:t>
            </a:r>
            <a:r>
              <a:rPr lang="en-US" sz="2800" b="1" i="1" dirty="0" err="1">
                <a:solidFill>
                  <a:schemeClr val="tx1"/>
                </a:solidFill>
                <a:latin typeface="Times New Roman" pitchFamily="18" charset="0"/>
                <a:cs typeface="Times New Roman" pitchFamily="18" charset="0"/>
              </a:rPr>
              <a:t>học</a:t>
            </a:r>
            <a:r>
              <a:rPr lang="en-US" sz="2800" b="1" i="1" dirty="0">
                <a:solidFill>
                  <a:schemeClr val="tx1"/>
                </a:solidFill>
                <a:latin typeface="Times New Roman" pitchFamily="18" charset="0"/>
                <a:cs typeface="Times New Roman" pitchFamily="18" charset="0"/>
              </a:rPr>
              <a:t>, </a:t>
            </a:r>
            <a:r>
              <a:rPr lang="en-US" sz="2800" b="1" i="1" dirty="0" err="1">
                <a:solidFill>
                  <a:schemeClr val="tx1"/>
                </a:solidFill>
                <a:latin typeface="Times New Roman" pitchFamily="18" charset="0"/>
                <a:cs typeface="Times New Roman" pitchFamily="18" charset="0"/>
              </a:rPr>
              <a:t>em</a:t>
            </a:r>
            <a:r>
              <a:rPr lang="en-US" sz="2800" b="1" i="1" dirty="0">
                <a:solidFill>
                  <a:schemeClr val="tx1"/>
                </a:solidFill>
                <a:latin typeface="Times New Roman" pitchFamily="18" charset="0"/>
                <a:cs typeface="Times New Roman" pitchFamily="18" charset="0"/>
              </a:rPr>
              <a:t> </a:t>
            </a:r>
            <a:r>
              <a:rPr lang="en-US" sz="2800" b="1" i="1" dirty="0" err="1">
                <a:solidFill>
                  <a:schemeClr val="tx1"/>
                </a:solidFill>
                <a:latin typeface="Times New Roman" pitchFamily="18" charset="0"/>
                <a:cs typeface="Times New Roman" pitchFamily="18" charset="0"/>
              </a:rPr>
              <a:t>thường</a:t>
            </a:r>
            <a:r>
              <a:rPr lang="en-US" sz="2800" b="1" i="1" dirty="0">
                <a:solidFill>
                  <a:schemeClr val="tx1"/>
                </a:solidFill>
                <a:latin typeface="Times New Roman" pitchFamily="18" charset="0"/>
                <a:cs typeface="Times New Roman" pitchFamily="18" charset="0"/>
              </a:rPr>
              <a:t> </a:t>
            </a:r>
            <a:r>
              <a:rPr lang="en-US" sz="2800" b="1" i="1" dirty="0" err="1">
                <a:solidFill>
                  <a:schemeClr val="tx1"/>
                </a:solidFill>
                <a:latin typeface="Times New Roman" pitchFamily="18" charset="0"/>
                <a:cs typeface="Times New Roman" pitchFamily="18" charset="0"/>
              </a:rPr>
              <a:t>gặp</a:t>
            </a:r>
            <a:r>
              <a:rPr lang="en-US" sz="2800" b="1" i="1" dirty="0">
                <a:solidFill>
                  <a:schemeClr val="tx1"/>
                </a:solidFill>
                <a:latin typeface="Times New Roman" pitchFamily="18" charset="0"/>
                <a:cs typeface="Times New Roman" pitchFamily="18" charset="0"/>
              </a:rPr>
              <a:t> </a:t>
            </a:r>
            <a:r>
              <a:rPr lang="en-US" sz="2800" b="1" i="1" dirty="0" err="1">
                <a:solidFill>
                  <a:schemeClr val="tx1"/>
                </a:solidFill>
                <a:latin typeface="Times New Roman" pitchFamily="18" charset="0"/>
                <a:cs typeface="Times New Roman" pitchFamily="18" charset="0"/>
              </a:rPr>
              <a:t>những</a:t>
            </a:r>
            <a:r>
              <a:rPr lang="en-US" sz="2800" b="1" i="1" dirty="0">
                <a:solidFill>
                  <a:schemeClr val="tx1"/>
                </a:solidFill>
                <a:latin typeface="Times New Roman" pitchFamily="18" charset="0"/>
                <a:cs typeface="Times New Roman" pitchFamily="18" charset="0"/>
              </a:rPr>
              <a:t> </a:t>
            </a:r>
            <a:r>
              <a:rPr lang="en-US" sz="2800" b="1" i="1" dirty="0" err="1">
                <a:solidFill>
                  <a:schemeClr val="tx1"/>
                </a:solidFill>
                <a:latin typeface="Times New Roman" pitchFamily="18" charset="0"/>
                <a:cs typeface="Times New Roman" pitchFamily="18" charset="0"/>
              </a:rPr>
              <a:t>phép</a:t>
            </a:r>
            <a:r>
              <a:rPr lang="en-US" sz="2800" b="1" i="1" dirty="0">
                <a:solidFill>
                  <a:schemeClr val="tx1"/>
                </a:solidFill>
                <a:latin typeface="Times New Roman" pitchFamily="18" charset="0"/>
                <a:cs typeface="Times New Roman" pitchFamily="18" charset="0"/>
              </a:rPr>
              <a:t> </a:t>
            </a:r>
            <a:r>
              <a:rPr lang="en-US" sz="2800" b="1" i="1" dirty="0" err="1">
                <a:solidFill>
                  <a:schemeClr val="tx1"/>
                </a:solidFill>
                <a:latin typeface="Times New Roman" pitchFamily="18" charset="0"/>
                <a:cs typeface="Times New Roman" pitchFamily="18" charset="0"/>
              </a:rPr>
              <a:t>toán</a:t>
            </a:r>
            <a:r>
              <a:rPr lang="en-US" sz="2800" b="1" i="1" dirty="0">
                <a:solidFill>
                  <a:schemeClr val="tx1"/>
                </a:solidFill>
                <a:latin typeface="Times New Roman" pitchFamily="18" charset="0"/>
                <a:cs typeface="Times New Roman" pitchFamily="18" charset="0"/>
              </a:rPr>
              <a:t> </a:t>
            </a:r>
            <a:r>
              <a:rPr lang="en-US" sz="2800" b="1" i="1" dirty="0" err="1">
                <a:solidFill>
                  <a:schemeClr val="tx1"/>
                </a:solidFill>
                <a:latin typeface="Times New Roman" pitchFamily="18" charset="0"/>
                <a:cs typeface="Times New Roman" pitchFamily="18" charset="0"/>
              </a:rPr>
              <a:t>nào</a:t>
            </a:r>
            <a:r>
              <a:rPr lang="en-US" sz="2800" b="1" i="1" dirty="0">
                <a:solidFill>
                  <a:schemeClr val="tx1"/>
                </a:solidFill>
                <a:latin typeface="Times New Roman" pitchFamily="18" charset="0"/>
                <a:cs typeface="Times New Roman" pitchFamily="18" charset="0"/>
              </a:rPr>
              <a:t>?</a:t>
            </a:r>
          </a:p>
        </p:txBody>
      </p:sp>
      <p:grpSp>
        <p:nvGrpSpPr>
          <p:cNvPr id="3" name="Group 7"/>
          <p:cNvGrpSpPr>
            <a:grpSpLocks/>
          </p:cNvGrpSpPr>
          <p:nvPr/>
        </p:nvGrpSpPr>
        <p:grpSpPr bwMode="auto">
          <a:xfrm flipH="1">
            <a:off x="0" y="3357563"/>
            <a:ext cx="2209800" cy="2205037"/>
            <a:chOff x="4242" y="2013"/>
            <a:chExt cx="1518" cy="1586"/>
          </a:xfrm>
        </p:grpSpPr>
        <p:pic>
          <p:nvPicPr>
            <p:cNvPr id="10245" name="Picture 8" descr="509187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242" y="2013"/>
              <a:ext cx="1518" cy="1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9" descr="MCj039821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6" y="3282"/>
              <a:ext cx="1200"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AutoShape 5"/>
          <p:cNvSpPr>
            <a:spLocks noChangeArrowheads="1"/>
          </p:cNvSpPr>
          <p:nvPr/>
        </p:nvSpPr>
        <p:spPr bwMode="auto">
          <a:xfrm>
            <a:off x="2571750" y="1643063"/>
            <a:ext cx="5572125" cy="2290762"/>
          </a:xfrm>
          <a:prstGeom prst="cloudCallout">
            <a:avLst>
              <a:gd name="adj1" fmla="val -59423"/>
              <a:gd name="adj2" fmla="val -32333"/>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just">
              <a:lnSpc>
                <a:spcPct val="90000"/>
              </a:lnSpc>
              <a:defRPr/>
            </a:pPr>
            <a:r>
              <a:rPr lang="en-US" sz="2800" b="1" i="1" dirty="0" err="1">
                <a:solidFill>
                  <a:schemeClr val="tx1"/>
                </a:solidFill>
                <a:latin typeface="Times New Roman" pitchFamily="18" charset="0"/>
                <a:cs typeface="Times New Roman" pitchFamily="18" charset="0"/>
              </a:rPr>
              <a:t>Trong</a:t>
            </a:r>
            <a:r>
              <a:rPr lang="en-US" sz="2800" b="1" i="1" dirty="0">
                <a:solidFill>
                  <a:schemeClr val="tx1"/>
                </a:solidFill>
                <a:latin typeface="Times New Roman" pitchFamily="18" charset="0"/>
                <a:cs typeface="Times New Roman" pitchFamily="18" charset="0"/>
              </a:rPr>
              <a:t> </a:t>
            </a:r>
            <a:r>
              <a:rPr lang="en-US" sz="2800" b="1" i="1" dirty="0" err="1">
                <a:solidFill>
                  <a:schemeClr val="tx1"/>
                </a:solidFill>
                <a:latin typeface="Times New Roman" pitchFamily="18" charset="0"/>
                <a:cs typeface="Times New Roman" pitchFamily="18" charset="0"/>
              </a:rPr>
              <a:t>NNLT</a:t>
            </a:r>
            <a:r>
              <a:rPr lang="en-US" sz="2800" b="1" i="1" dirty="0">
                <a:solidFill>
                  <a:schemeClr val="tx1"/>
                </a:solidFill>
                <a:latin typeface="Times New Roman" pitchFamily="18" charset="0"/>
                <a:cs typeface="Times New Roman" pitchFamily="18" charset="0"/>
              </a:rPr>
              <a:t> </a:t>
            </a:r>
            <a:r>
              <a:rPr lang="en-US" sz="2800" b="1" i="1" dirty="0" err="1">
                <a:solidFill>
                  <a:schemeClr val="tx1"/>
                </a:solidFill>
                <a:latin typeface="Times New Roman" pitchFamily="18" charset="0"/>
                <a:cs typeface="Times New Roman" pitchFamily="18" charset="0"/>
              </a:rPr>
              <a:t>có</a:t>
            </a:r>
            <a:r>
              <a:rPr lang="en-US" sz="2800" b="1" i="1" dirty="0">
                <a:solidFill>
                  <a:schemeClr val="tx1"/>
                </a:solidFill>
                <a:latin typeface="Times New Roman" pitchFamily="18" charset="0"/>
                <a:cs typeface="Times New Roman" pitchFamily="18" charset="0"/>
              </a:rPr>
              <a:t> </a:t>
            </a:r>
            <a:r>
              <a:rPr lang="en-US" sz="2800" b="1" i="1" dirty="0" err="1">
                <a:solidFill>
                  <a:schemeClr val="tx1"/>
                </a:solidFill>
                <a:latin typeface="Times New Roman" pitchFamily="18" charset="0"/>
                <a:cs typeface="Times New Roman" pitchFamily="18" charset="0"/>
              </a:rPr>
              <a:t>thể</a:t>
            </a:r>
            <a:r>
              <a:rPr lang="en-US" sz="2800" b="1" i="1" dirty="0">
                <a:solidFill>
                  <a:schemeClr val="tx1"/>
                </a:solidFill>
                <a:latin typeface="Times New Roman" pitchFamily="18" charset="0"/>
                <a:cs typeface="Times New Roman" pitchFamily="18" charset="0"/>
              </a:rPr>
              <a:t> </a:t>
            </a:r>
            <a:r>
              <a:rPr lang="en-US" sz="2800" b="1" i="1" dirty="0" err="1">
                <a:solidFill>
                  <a:schemeClr val="tx1"/>
                </a:solidFill>
                <a:latin typeface="Times New Roman" pitchFamily="18" charset="0"/>
                <a:cs typeface="Times New Roman" pitchFamily="18" charset="0"/>
              </a:rPr>
              <a:t>thực</a:t>
            </a:r>
            <a:r>
              <a:rPr lang="en-US" sz="2800" b="1" i="1" dirty="0">
                <a:solidFill>
                  <a:schemeClr val="tx1"/>
                </a:solidFill>
                <a:latin typeface="Times New Roman" pitchFamily="18" charset="0"/>
                <a:cs typeface="Times New Roman" pitchFamily="18" charset="0"/>
              </a:rPr>
              <a:t> </a:t>
            </a:r>
            <a:r>
              <a:rPr lang="en-US" sz="2800" b="1" i="1" dirty="0" err="1">
                <a:solidFill>
                  <a:schemeClr val="tx1"/>
                </a:solidFill>
                <a:latin typeface="Times New Roman" pitchFamily="18" charset="0"/>
                <a:cs typeface="Times New Roman" pitchFamily="18" charset="0"/>
              </a:rPr>
              <a:t>hiện</a:t>
            </a:r>
            <a:r>
              <a:rPr lang="en-US" sz="2800" b="1" i="1" dirty="0">
                <a:solidFill>
                  <a:schemeClr val="tx1"/>
                </a:solidFill>
                <a:latin typeface="Times New Roman" pitchFamily="18" charset="0"/>
                <a:cs typeface="Times New Roman" pitchFamily="18" charset="0"/>
              </a:rPr>
              <a:t> </a:t>
            </a:r>
            <a:r>
              <a:rPr lang="en-US" sz="2800" b="1" i="1" dirty="0" err="1">
                <a:solidFill>
                  <a:schemeClr val="tx1"/>
                </a:solidFill>
                <a:latin typeface="Times New Roman" pitchFamily="18" charset="0"/>
                <a:cs typeface="Times New Roman" pitchFamily="18" charset="0"/>
              </a:rPr>
              <a:t>các</a:t>
            </a:r>
            <a:r>
              <a:rPr lang="en-US" sz="2800" b="1" i="1" dirty="0">
                <a:solidFill>
                  <a:schemeClr val="tx1"/>
                </a:solidFill>
                <a:latin typeface="Times New Roman" pitchFamily="18" charset="0"/>
                <a:cs typeface="Times New Roman" pitchFamily="18" charset="0"/>
              </a:rPr>
              <a:t> </a:t>
            </a:r>
            <a:r>
              <a:rPr lang="en-US" sz="2800" b="1" i="1" dirty="0" err="1">
                <a:solidFill>
                  <a:schemeClr val="tx1"/>
                </a:solidFill>
                <a:latin typeface="Times New Roman" pitchFamily="18" charset="0"/>
                <a:cs typeface="Times New Roman" pitchFamily="18" charset="0"/>
              </a:rPr>
              <a:t>phép</a:t>
            </a:r>
            <a:r>
              <a:rPr lang="en-US" sz="2800" b="1" i="1" dirty="0">
                <a:solidFill>
                  <a:schemeClr val="tx1"/>
                </a:solidFill>
                <a:latin typeface="Times New Roman" pitchFamily="18" charset="0"/>
                <a:cs typeface="Times New Roman" pitchFamily="18" charset="0"/>
              </a:rPr>
              <a:t> </a:t>
            </a:r>
            <a:r>
              <a:rPr lang="en-US" sz="2800" b="1" i="1" dirty="0" err="1">
                <a:solidFill>
                  <a:schemeClr val="tx1"/>
                </a:solidFill>
                <a:latin typeface="Times New Roman" pitchFamily="18" charset="0"/>
                <a:cs typeface="Times New Roman" pitchFamily="18" charset="0"/>
              </a:rPr>
              <a:t>toán</a:t>
            </a:r>
            <a:r>
              <a:rPr lang="en-US" sz="2800" b="1" i="1" dirty="0">
                <a:solidFill>
                  <a:schemeClr val="tx1"/>
                </a:solidFill>
                <a:latin typeface="Times New Roman" pitchFamily="18" charset="0"/>
                <a:cs typeface="Times New Roman" pitchFamily="18" charset="0"/>
              </a:rPr>
              <a:t> </a:t>
            </a:r>
            <a:r>
              <a:rPr lang="en-US" sz="2800" b="1" i="1" dirty="0" err="1">
                <a:solidFill>
                  <a:schemeClr val="tx1"/>
                </a:solidFill>
                <a:latin typeface="Times New Roman" pitchFamily="18" charset="0"/>
                <a:cs typeface="Times New Roman" pitchFamily="18" charset="0"/>
              </a:rPr>
              <a:t>số</a:t>
            </a:r>
            <a:r>
              <a:rPr lang="en-US" sz="2800" b="1" i="1" dirty="0">
                <a:solidFill>
                  <a:schemeClr val="tx1"/>
                </a:solidFill>
                <a:latin typeface="Times New Roman" pitchFamily="18" charset="0"/>
                <a:cs typeface="Times New Roman" pitchFamily="18" charset="0"/>
              </a:rPr>
              <a:t> </a:t>
            </a:r>
            <a:r>
              <a:rPr lang="en-US" sz="2800" b="1" i="1" dirty="0" err="1">
                <a:solidFill>
                  <a:schemeClr val="tx1"/>
                </a:solidFill>
                <a:latin typeface="Times New Roman" pitchFamily="18" charset="0"/>
                <a:cs typeface="Times New Roman" pitchFamily="18" charset="0"/>
              </a:rPr>
              <a:t>học</a:t>
            </a:r>
            <a:r>
              <a:rPr lang="en-US" sz="2800" b="1" i="1" dirty="0">
                <a:solidFill>
                  <a:schemeClr val="tx1"/>
                </a:solidFill>
                <a:latin typeface="Times New Roman" pitchFamily="18" charset="0"/>
                <a:cs typeface="Times New Roman" pitchFamily="18" charset="0"/>
              </a:rPr>
              <a:t> </a:t>
            </a:r>
            <a:r>
              <a:rPr lang="en-US" sz="2800" b="1" i="1" dirty="0" err="1">
                <a:solidFill>
                  <a:schemeClr val="tx1"/>
                </a:solidFill>
                <a:latin typeface="Times New Roman" pitchFamily="18" charset="0"/>
                <a:cs typeface="Times New Roman" pitchFamily="18" charset="0"/>
              </a:rPr>
              <a:t>không</a:t>
            </a:r>
            <a:r>
              <a:rPr lang="en-US" sz="2800" b="1" i="1" dirty="0">
                <a:solidFill>
                  <a:schemeClr val="tx1"/>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par>
                                <p:cTn id="8" presetID="2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1000" fill="hold"/>
                                        <p:tgtEl>
                                          <p:spTgt spid="3"/>
                                        </p:tgtEl>
                                        <p:attrNameLst>
                                          <p:attrName>ppt_x</p:attrName>
                                        </p:attrNameLst>
                                      </p:cBhvr>
                                      <p:tavLst>
                                        <p:tav tm="0">
                                          <p:val>
                                            <p:strVal val="#ppt_x-.2"/>
                                          </p:val>
                                        </p:tav>
                                        <p:tav tm="100000">
                                          <p:val>
                                            <p:strVal val="#ppt_x"/>
                                          </p:val>
                                        </p:tav>
                                      </p:tavLst>
                                    </p:anim>
                                    <p:anim calcmode="lin" valueType="num">
                                      <p:cBhvr>
                                        <p:cTn id="11"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2" dur="1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xit" presetSubtype="10" fill="hold" grpId="1" nodeType="clickEffect">
                                  <p:stCondLst>
                                    <p:cond delay="0"/>
                                  </p:stCondLst>
                                  <p:childTnLst>
                                    <p:animEffect transition="out" filter="blinds(horizontal)">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par>
                                <p:cTn id="18" presetID="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0" y="500063"/>
            <a:ext cx="8893175" cy="615950"/>
          </a:xfrm>
          <a:prstGeom prst="rect">
            <a:avLst/>
          </a:prstGeom>
          <a:noFill/>
          <a:ln w="9525">
            <a:noFill/>
            <a:miter lim="800000"/>
            <a:headEnd/>
            <a:tailEnd/>
          </a:ln>
          <a:effectLst/>
        </p:spPr>
        <p:txBody>
          <a:bodyPr>
            <a:spAutoFit/>
          </a:bodyPr>
          <a:lstStyle/>
          <a:p>
            <a:pPr eaLnBrk="1" hangingPunct="1">
              <a:spcBef>
                <a:spcPct val="50000"/>
              </a:spcBef>
              <a:defRPr/>
            </a:pPr>
            <a:r>
              <a:rPr lang="en-US" sz="3400" b="1" dirty="0">
                <a:solidFill>
                  <a:srgbClr val="0000FF"/>
                </a:solidFill>
                <a:effectLst>
                  <a:outerShdw blurRad="38100" dist="38100" dir="2700000" algn="tl">
                    <a:srgbClr val="C0C0C0"/>
                  </a:outerShdw>
                </a:effectLst>
                <a:latin typeface="Times New Roman" pitchFamily="18" charset="0"/>
                <a:cs typeface="Times New Roman" pitchFamily="18" charset="0"/>
              </a:rPr>
              <a:t>2. </a:t>
            </a:r>
            <a:r>
              <a:rPr lang="en-US" sz="3400" b="1" dirty="0" err="1">
                <a:solidFill>
                  <a:srgbClr val="0000FF"/>
                </a:solidFill>
                <a:effectLst>
                  <a:outerShdw blurRad="38100" dist="38100" dir="2700000" algn="tl">
                    <a:srgbClr val="C0C0C0"/>
                  </a:outerShdw>
                </a:effectLst>
                <a:latin typeface="Times New Roman" pitchFamily="18" charset="0"/>
                <a:cs typeface="Times New Roman" pitchFamily="18" charset="0"/>
              </a:rPr>
              <a:t>Các</a:t>
            </a:r>
            <a:r>
              <a:rPr lang="en-US" sz="34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400" b="1" dirty="0" err="1">
                <a:solidFill>
                  <a:srgbClr val="0000FF"/>
                </a:solidFill>
                <a:effectLst>
                  <a:outerShdw blurRad="38100" dist="38100" dir="2700000" algn="tl">
                    <a:srgbClr val="C0C0C0"/>
                  </a:outerShdw>
                </a:effectLst>
                <a:latin typeface="Times New Roman" pitchFamily="18" charset="0"/>
                <a:cs typeface="Times New Roman" pitchFamily="18" charset="0"/>
              </a:rPr>
              <a:t>phép</a:t>
            </a:r>
            <a:r>
              <a:rPr lang="en-US" sz="34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400" b="1" dirty="0" err="1">
                <a:solidFill>
                  <a:srgbClr val="0000FF"/>
                </a:solidFill>
                <a:effectLst>
                  <a:outerShdw blurRad="38100" dist="38100" dir="2700000" algn="tl">
                    <a:srgbClr val="C0C0C0"/>
                  </a:outerShdw>
                </a:effectLst>
                <a:latin typeface="Times New Roman" pitchFamily="18" charset="0"/>
                <a:cs typeface="Times New Roman" pitchFamily="18" charset="0"/>
              </a:rPr>
              <a:t>toán</a:t>
            </a:r>
            <a:r>
              <a:rPr lang="en-US" sz="34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400" b="1" dirty="0" err="1">
                <a:solidFill>
                  <a:srgbClr val="0000FF"/>
                </a:solidFill>
                <a:effectLst>
                  <a:outerShdw blurRad="38100" dist="38100" dir="2700000" algn="tl">
                    <a:srgbClr val="C0C0C0"/>
                  </a:outerShdw>
                </a:effectLst>
                <a:latin typeface="Times New Roman" pitchFamily="18" charset="0"/>
                <a:cs typeface="Times New Roman" pitchFamily="18" charset="0"/>
              </a:rPr>
              <a:t>với</a:t>
            </a:r>
            <a:r>
              <a:rPr lang="en-US" sz="34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400" b="1" dirty="0" err="1">
                <a:solidFill>
                  <a:srgbClr val="0000FF"/>
                </a:solidFill>
                <a:effectLst>
                  <a:outerShdw blurRad="38100" dist="38100" dir="2700000" algn="tl">
                    <a:srgbClr val="C0C0C0"/>
                  </a:outerShdw>
                </a:effectLst>
                <a:latin typeface="Times New Roman" pitchFamily="18" charset="0"/>
                <a:cs typeface="Times New Roman" pitchFamily="18" charset="0"/>
              </a:rPr>
              <a:t>dữ</a:t>
            </a:r>
            <a:r>
              <a:rPr lang="en-US" sz="34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400" b="1" dirty="0" err="1">
                <a:solidFill>
                  <a:srgbClr val="0000FF"/>
                </a:solidFill>
                <a:effectLst>
                  <a:outerShdw blurRad="38100" dist="38100" dir="2700000" algn="tl">
                    <a:srgbClr val="C0C0C0"/>
                  </a:outerShdw>
                </a:effectLst>
                <a:latin typeface="Times New Roman" pitchFamily="18" charset="0"/>
                <a:cs typeface="Times New Roman" pitchFamily="18" charset="0"/>
              </a:rPr>
              <a:t>liệu</a:t>
            </a:r>
            <a:r>
              <a:rPr lang="en-US" sz="34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400" b="1" dirty="0" err="1">
                <a:solidFill>
                  <a:srgbClr val="0000FF"/>
                </a:solidFill>
                <a:effectLst>
                  <a:outerShdw blurRad="38100" dist="38100" dir="2700000" algn="tl">
                    <a:srgbClr val="C0C0C0"/>
                  </a:outerShdw>
                </a:effectLst>
                <a:latin typeface="Times New Roman" pitchFamily="18" charset="0"/>
                <a:cs typeface="Times New Roman" pitchFamily="18" charset="0"/>
              </a:rPr>
              <a:t>kiểu</a:t>
            </a:r>
            <a:r>
              <a:rPr lang="en-US" sz="34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400" b="1" dirty="0" err="1">
                <a:solidFill>
                  <a:srgbClr val="0000FF"/>
                </a:solidFill>
                <a:effectLst>
                  <a:outerShdw blurRad="38100" dist="38100" dir="2700000" algn="tl">
                    <a:srgbClr val="C0C0C0"/>
                  </a:outerShdw>
                </a:effectLst>
                <a:latin typeface="Times New Roman" pitchFamily="18" charset="0"/>
                <a:cs typeface="Times New Roman" pitchFamily="18" charset="0"/>
              </a:rPr>
              <a:t>số</a:t>
            </a:r>
            <a:endParaRPr lang="en-US" sz="3400" b="1" dirty="0">
              <a:solidFill>
                <a:srgbClr val="0000FF"/>
              </a:solidFill>
              <a:effectLst>
                <a:outerShdw blurRad="38100" dist="38100" dir="2700000" algn="tl">
                  <a:srgbClr val="C0C0C0"/>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099">
                                            <p:txEl>
                                              <p:pRg st="0" end="0"/>
                                            </p:txEl>
                                          </p:spTgt>
                                        </p:tgtEl>
                                        <p:attrNameLst>
                                          <p:attrName>style.visibility</p:attrName>
                                        </p:attrNameLst>
                                      </p:cBhvr>
                                      <p:to>
                                        <p:strVal val="visible"/>
                                      </p:to>
                                    </p:set>
                                    <p:anim calcmode="discrete" valueType="clr">
                                      <p:cBhvr override="childStyle">
                                        <p:cTn id="7" dur="80"/>
                                        <p:tgtEl>
                                          <p:spTgt spid="409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09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09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1223</TotalTime>
  <Words>1880</Words>
  <Application>Microsoft Office PowerPoint</Application>
  <PresentationFormat>On-screen Show (4:3)</PresentationFormat>
  <Paragraphs>323</Paragraphs>
  <Slides>38</Slides>
  <Notes>0</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52" baseType="lpstr">
      <vt:lpstr>.VnArial</vt:lpstr>
      <vt:lpstr>.VnHelvetIns</vt:lpstr>
      <vt:lpstr>.VnHelvetInsH</vt:lpstr>
      <vt:lpstr>.VnSouthern</vt:lpstr>
      <vt:lpstr>Arial</vt:lpstr>
      <vt:lpstr>Arial Rounded MT Bold</vt:lpstr>
      <vt:lpstr>Arial Unicode MS</vt:lpstr>
      <vt:lpstr>Arrus-Black</vt:lpstr>
      <vt:lpstr>AvantGarde Bk BT</vt:lpstr>
      <vt:lpstr>AvantGarde Md BT</vt:lpstr>
      <vt:lpstr>Times New Roman</vt:lpstr>
      <vt:lpstr>Wingdings</vt:lpstr>
      <vt:lpstr>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95</cp:revision>
  <dcterms:created xsi:type="dcterms:W3CDTF">2016-01-11T09:40:08Z</dcterms:created>
  <dcterms:modified xsi:type="dcterms:W3CDTF">2021-09-20T03:07:42Z</dcterms:modified>
</cp:coreProperties>
</file>